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354" r:id="rId6"/>
    <p:sldId id="349" r:id="rId7"/>
    <p:sldId id="485" r:id="rId8"/>
    <p:sldId id="351" r:id="rId9"/>
    <p:sldId id="260" r:id="rId10"/>
    <p:sldId id="307" r:id="rId11"/>
    <p:sldId id="352" r:id="rId12"/>
    <p:sldId id="453" r:id="rId13"/>
    <p:sldId id="454" r:id="rId14"/>
    <p:sldId id="486" r:id="rId15"/>
    <p:sldId id="264" r:id="rId16"/>
    <p:sldId id="265" r:id="rId17"/>
    <p:sldId id="266" r:id="rId18"/>
    <p:sldId id="267" r:id="rId19"/>
    <p:sldId id="405" r:id="rId20"/>
    <p:sldId id="451" r:id="rId21"/>
    <p:sldId id="487" r:id="rId22"/>
    <p:sldId id="452" r:id="rId23"/>
    <p:sldId id="489" r:id="rId24"/>
    <p:sldId id="275" r:id="rId25"/>
    <p:sldId id="276" r:id="rId26"/>
    <p:sldId id="526" r:id="rId27"/>
    <p:sldId id="525" r:id="rId28"/>
    <p:sldId id="488" r:id="rId29"/>
    <p:sldId id="490" r:id="rId30"/>
    <p:sldId id="281" r:id="rId31"/>
    <p:sldId id="432" r:id="rId32"/>
    <p:sldId id="297" r:id="rId33"/>
    <p:sldId id="409" r:id="rId34"/>
    <p:sldId id="293" r:id="rId35"/>
    <p:sldId id="296" r:id="rId36"/>
    <p:sldId id="285" r:id="rId37"/>
    <p:sldId id="286" r:id="rId38"/>
    <p:sldId id="288" r:id="rId39"/>
    <p:sldId id="289" r:id="rId40"/>
    <p:sldId id="298" r:id="rId41"/>
    <p:sldId id="355" r:id="rId42"/>
    <p:sldId id="299" r:id="rId43"/>
    <p:sldId id="300" r:id="rId44"/>
    <p:sldId id="301" r:id="rId45"/>
    <p:sldId id="302" r:id="rId46"/>
    <p:sldId id="303" r:id="rId47"/>
    <p:sldId id="305" r:id="rId48"/>
    <p:sldId id="290"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CJR" initials="C" lastIdx="3" clrIdx="1"/>
  <p:cmAuthor id="3" name="陈 佐龙" initials="陈" lastIdx="5" clrIdx="2"/>
  <p:cmAuthor id="4" name="77410" initials="7" lastIdx="10" clrIdx="3"/>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3" Type="http://schemas.openxmlformats.org/officeDocument/2006/relationships/commentAuthors" Target="commentAuthors.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000" dirty="0"/>
          </a:p>
        </p:txBody>
      </p:sp>
      <p:sp>
        <p:nvSpPr>
          <p:cNvPr id="4" name="灯片编号占位符 3"/>
          <p:cNvSpPr>
            <a:spLocks noGrp="1"/>
          </p:cNvSpPr>
          <p:nvPr>
            <p:ph type="sldNum" sz="quarter" idx="5"/>
          </p:nvPr>
        </p:nvSpPr>
        <p:spPr/>
        <p:txBody>
          <a:bodyPr/>
          <a:lstStyle/>
          <a:p>
            <a:fld id="{C0F36140-3FC4-4088-9E1D-62B5FDF4A368}"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2B4C73"/>
                </a:solidFill>
                <a:latin typeface="微软雅黑" panose="020B0503020204020204" charset="-122"/>
                <a:ea typeface="微软雅黑" panose="020B0503020204020204" charset="-122"/>
                <a:sym typeface="+mn-ea"/>
              </a:rPr>
              <a:t>大型仪器共享</a:t>
            </a:r>
            <a:r>
              <a:rPr lang="zh-CN" altLang="zh-CN" dirty="0">
                <a:solidFill>
                  <a:srgbClr val="2B4C73"/>
                </a:solidFill>
                <a:latin typeface="微软雅黑" panose="020B0503020204020204" charset="-122"/>
                <a:ea typeface="微软雅黑" panose="020B0503020204020204" charset="-122"/>
                <a:sym typeface="+mn-ea"/>
              </a:rPr>
              <a:t>管理平台的设计以“人、财、物、料”为关注点，以“事”为线索，形成一套针对教学、科研、管理领域不同工作流程的综合管理系统。</a:t>
            </a:r>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000" dirty="0"/>
          </a:p>
        </p:txBody>
      </p:sp>
      <p:sp>
        <p:nvSpPr>
          <p:cNvPr id="4" name="灯片编号占位符 3"/>
          <p:cNvSpPr>
            <a:spLocks noGrp="1"/>
          </p:cNvSpPr>
          <p:nvPr>
            <p:ph type="sldNum" sz="quarter" idx="5"/>
          </p:nvPr>
        </p:nvSpPr>
        <p:spPr/>
        <p:txBody>
          <a:bodyPr/>
          <a:lstStyle/>
          <a:p>
            <a:fld id="{C0F36140-3FC4-4088-9E1D-62B5FDF4A36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xml"/><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image" Target="../media/image15.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25.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image" Target="../media/image29.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image" Target="../media/image36.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1.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image" Target="../media/image42.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image" Target="../media/image44.pn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image" Target="../media/image4.jpe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image" Target="../media/image52.png"/><Relationship Id="rId1" Type="http://schemas.openxmlformats.org/officeDocument/2006/relationships/image" Target="../media/image51.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3.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2.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2.xml"/><Relationship Id="rId2" Type="http://schemas.openxmlformats.org/officeDocument/2006/relationships/image" Target="../media/image60.png"/><Relationship Id="rId1"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2.png"/><Relationship Id="rId1" Type="http://schemas.openxmlformats.org/officeDocument/2006/relationships/image" Target="../media/image61.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0" Type="http://schemas.openxmlformats.org/officeDocument/2006/relationships/notesSlide" Target="../notesSlides/notesSlide4.xml"/><Relationship Id="rId2" Type="http://schemas.openxmlformats.org/officeDocument/2006/relationships/image" Target="../media/image11.png"/><Relationship Id="rId19" Type="http://schemas.openxmlformats.org/officeDocument/2006/relationships/slideLayout" Target="../slideLayouts/slideLayout2.xml"/><Relationship Id="rId18" Type="http://schemas.openxmlformats.org/officeDocument/2006/relationships/image" Target="../media/image13.png"/><Relationship Id="rId17" Type="http://schemas.openxmlformats.org/officeDocument/2006/relationships/image" Target="../media/image12.png"/><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hyperlink" Target="http://pop.sz.ustc.edu.cn/" TargetMode="Externa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srcRect/>
          <a:stretch>
            <a:fillRect/>
          </a:stretch>
        </p:blipFill>
        <p:spPr>
          <a:xfrm>
            <a:off x="4458970" y="2224405"/>
            <a:ext cx="7723505" cy="4633595"/>
          </a:xfrm>
          <a:prstGeom prst="rect">
            <a:avLst/>
          </a:prstGeom>
        </p:spPr>
      </p:pic>
      <p:sp>
        <p:nvSpPr>
          <p:cNvPr id="22" name="矩形 21"/>
          <p:cNvSpPr/>
          <p:nvPr/>
        </p:nvSpPr>
        <p:spPr>
          <a:xfrm>
            <a:off x="671396" y="2441228"/>
            <a:ext cx="10849205" cy="3077210"/>
          </a:xfrm>
          <a:prstGeom prst="rect">
            <a:avLst/>
          </a:prstGeom>
        </p:spPr>
        <p:txBody>
          <a:bodyPr wrap="square" lIns="121712" tIns="60856" rIns="121712" bIns="60856">
            <a:spAutoFit/>
          </a:bodyPr>
          <a:lstStyle/>
          <a:p>
            <a:pPr algn="ctr">
              <a:lnSpc>
                <a:spcPct val="150000"/>
              </a:lnSpc>
            </a:pPr>
            <a:r>
              <a:rPr lang="zh-CN" altLang="en-US" sz="4265" b="1" spc="300" dirty="0">
                <a:solidFill>
                  <a:srgbClr val="133F6B"/>
                </a:solidFill>
                <a:latin typeface="Arial" panose="020B0604020202020204" pitchFamily="34" charset="0"/>
                <a:ea typeface="微软雅黑" panose="020B0503020204020204" charset="-122"/>
                <a:cs typeface="+mn-ea"/>
                <a:sym typeface="Arial" panose="020B0604020202020204" pitchFamily="34" charset="0"/>
              </a:rPr>
              <a:t>大型仪器开放共享管理系统</a:t>
            </a:r>
            <a:endParaRPr lang="en-US" altLang="zh-CN" sz="4265" b="1" spc="300" dirty="0">
              <a:solidFill>
                <a:srgbClr val="133F6B"/>
              </a:solidFill>
              <a:latin typeface="Arial" panose="020B0604020202020204" pitchFamily="34" charset="0"/>
              <a:ea typeface="微软雅黑" panose="020B0503020204020204" charset="-122"/>
              <a:cs typeface="+mn-ea"/>
              <a:sym typeface="Arial" panose="020B0604020202020204" pitchFamily="34" charset="0"/>
            </a:endParaRPr>
          </a:p>
          <a:p>
            <a:pPr algn="ctr">
              <a:lnSpc>
                <a:spcPct val="150000"/>
              </a:lnSpc>
            </a:pPr>
            <a:endParaRPr lang="en-US" altLang="zh-CN" sz="1865" b="1" spc="300" dirty="0">
              <a:solidFill>
                <a:srgbClr val="133F6B"/>
              </a:solidFill>
              <a:latin typeface="Arial" panose="020B0604020202020204" pitchFamily="34" charset="0"/>
              <a:ea typeface="微软雅黑" panose="020B0503020204020204" charset="-122"/>
              <a:cs typeface="+mn-ea"/>
            </a:endParaRPr>
          </a:p>
          <a:p>
            <a:pPr algn="ctr">
              <a:lnSpc>
                <a:spcPct val="150000"/>
              </a:lnSpc>
            </a:pPr>
            <a:endParaRPr lang="en-US" altLang="zh-CN" sz="1865" b="1" spc="300" dirty="0">
              <a:solidFill>
                <a:srgbClr val="133F6B"/>
              </a:solidFill>
              <a:latin typeface="Arial" panose="020B0604020202020204" pitchFamily="34" charset="0"/>
              <a:ea typeface="微软雅黑" panose="020B0503020204020204" charset="-122"/>
              <a:cs typeface="+mn-ea"/>
            </a:endParaRPr>
          </a:p>
          <a:p>
            <a:pPr algn="ctr">
              <a:lnSpc>
                <a:spcPct val="150000"/>
              </a:lnSpc>
            </a:pPr>
            <a:r>
              <a:rPr lang="zh-CN" altLang="en-US" sz="2400" b="1" spc="300" dirty="0">
                <a:solidFill>
                  <a:srgbClr val="133F6B"/>
                </a:solidFill>
                <a:latin typeface="Arial" panose="020B0604020202020204" pitchFamily="34" charset="0"/>
                <a:ea typeface="微软雅黑" panose="020B0503020204020204" charset="-122"/>
                <a:cs typeface="+mn-ea"/>
              </a:rPr>
              <a:t>公共实验平台</a:t>
            </a:r>
            <a:endParaRPr lang="zh-CN" altLang="en-US" sz="2400" b="1" spc="300" dirty="0">
              <a:solidFill>
                <a:srgbClr val="133F6B"/>
              </a:solidFill>
              <a:latin typeface="Arial" panose="020B0604020202020204" pitchFamily="34" charset="0"/>
              <a:ea typeface="微软雅黑" panose="020B0503020204020204" charset="-122"/>
              <a:cs typeface="+mn-ea"/>
            </a:endParaRPr>
          </a:p>
          <a:p>
            <a:pPr algn="ctr">
              <a:lnSpc>
                <a:spcPct val="150000"/>
              </a:lnSpc>
            </a:pPr>
            <a:r>
              <a:rPr lang="zh-CN" altLang="en-US" sz="2400" b="1" spc="300" dirty="0">
                <a:solidFill>
                  <a:srgbClr val="133F6B"/>
                </a:solidFill>
                <a:latin typeface="Arial" panose="020B0604020202020204" pitchFamily="34" charset="0"/>
                <a:ea typeface="微软雅黑" panose="020B0503020204020204" charset="-122"/>
                <a:cs typeface="+mn-ea"/>
              </a:rPr>
              <a:t>主讲人：周岩</a:t>
            </a:r>
            <a:endParaRPr lang="zh-CN" altLang="en-US" sz="2400" b="1" spc="300" dirty="0">
              <a:solidFill>
                <a:srgbClr val="133F6B"/>
              </a:solidFill>
              <a:latin typeface="Arial" panose="020B0604020202020204" pitchFamily="34" charset="0"/>
              <a:ea typeface="微软雅黑" panose="020B0503020204020204" charset="-122"/>
              <a:cs typeface="+mn-ea"/>
            </a:endParaRPr>
          </a:p>
        </p:txBody>
      </p:sp>
      <p:cxnSp>
        <p:nvCxnSpPr>
          <p:cNvPr id="23" name="直接连接符 22"/>
          <p:cNvCxnSpPr/>
          <p:nvPr/>
        </p:nvCxnSpPr>
        <p:spPr>
          <a:xfrm flipH="1">
            <a:off x="2472116" y="3502151"/>
            <a:ext cx="7215505" cy="10795"/>
          </a:xfrm>
          <a:prstGeom prst="line">
            <a:avLst/>
          </a:prstGeom>
          <a:ln>
            <a:solidFill>
              <a:srgbClr val="376092"/>
            </a:solidFill>
          </a:ln>
        </p:spPr>
        <p:style>
          <a:lnRef idx="1">
            <a:schemeClr val="accent1"/>
          </a:lnRef>
          <a:fillRef idx="0">
            <a:schemeClr val="accent1"/>
          </a:fillRef>
          <a:effectRef idx="0">
            <a:schemeClr val="accent1"/>
          </a:effectRef>
          <a:fontRef idx="minor">
            <a:schemeClr val="tx1"/>
          </a:fontRef>
        </p:style>
      </p:cxnSp>
      <p:pic>
        <p:nvPicPr>
          <p:cNvPr id="101" name="图片 100"/>
          <p:cNvPicPr/>
          <p:nvPr/>
        </p:nvPicPr>
        <p:blipFill>
          <a:blip r:embed="rId2">
            <a:extLst>
              <a:ext uri="{96DAC541-7B7A-43D3-8B79-37D633B846F1}">
                <asvg:svgBlip xmlns:asvg="http://schemas.microsoft.com/office/drawing/2016/SVG/main" r:embed="rId3"/>
              </a:ext>
            </a:extLst>
          </a:blip>
          <a:srcRect r="25760"/>
          <a:stretch>
            <a:fillRect/>
          </a:stretch>
        </p:blipFill>
        <p:spPr>
          <a:xfrm>
            <a:off x="90805" y="604520"/>
            <a:ext cx="12004675" cy="151257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36160" y="1988841"/>
            <a:ext cx="2496277" cy="384043"/>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 name="图片 1"/>
          <p:cNvPicPr>
            <a:picLocks noChangeAspect="1"/>
          </p:cNvPicPr>
          <p:nvPr/>
        </p:nvPicPr>
        <p:blipFill>
          <a:blip r:embed="rId1"/>
          <a:stretch>
            <a:fillRect/>
          </a:stretch>
        </p:blipFill>
        <p:spPr>
          <a:xfrm>
            <a:off x="1103207" y="1125220"/>
            <a:ext cx="10597727" cy="5499100"/>
          </a:xfrm>
          <a:prstGeom prst="rect">
            <a:avLst/>
          </a:prstGeom>
        </p:spPr>
      </p:pic>
      <p:sp>
        <p:nvSpPr>
          <p:cNvPr id="3" name="圆角矩形 2"/>
          <p:cNvSpPr/>
          <p:nvPr/>
        </p:nvSpPr>
        <p:spPr>
          <a:xfrm>
            <a:off x="6289675" y="2509520"/>
            <a:ext cx="768350" cy="38925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圆角矩形 5"/>
          <p:cNvSpPr/>
          <p:nvPr/>
        </p:nvSpPr>
        <p:spPr>
          <a:xfrm>
            <a:off x="7536180" y="2509520"/>
            <a:ext cx="768350" cy="38925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7058025" y="2964180"/>
            <a:ext cx="1717040" cy="706755"/>
          </a:xfrm>
          <a:prstGeom prst="rect">
            <a:avLst/>
          </a:prstGeom>
          <a:noFill/>
        </p:spPr>
        <p:txBody>
          <a:bodyPr wrap="square" rtlCol="0">
            <a:spAutoFit/>
          </a:bodyPr>
          <a:lstStyle/>
          <a:p>
            <a:pPr lvl="0" algn="ctr">
              <a:buClrTx/>
              <a:buSzTx/>
              <a:buFontTx/>
            </a:pPr>
            <a:r>
              <a:rPr lang="zh-CN" altLang="en-US" sz="2000" b="1" dirty="0">
                <a:solidFill>
                  <a:srgbClr val="FF0000"/>
                </a:solidFill>
                <a:latin typeface="华文楷体" panose="02010600040101010101" pitchFamily="2" charset="-122"/>
                <a:ea typeface="华文楷体" panose="02010600040101010101" pitchFamily="2" charset="-122"/>
                <a:sym typeface="+mn-ea"/>
              </a:rPr>
              <a:t>收费标准</a:t>
            </a:r>
            <a:endParaRPr lang="zh-CN" altLang="en-US" sz="2000" b="1" dirty="0">
              <a:solidFill>
                <a:srgbClr val="FF0000"/>
              </a:solidFill>
              <a:latin typeface="华文楷体" panose="02010600040101010101" pitchFamily="2" charset="-122"/>
              <a:ea typeface="华文楷体" panose="02010600040101010101" pitchFamily="2" charset="-122"/>
              <a:sym typeface="+mn-ea"/>
            </a:endParaRPr>
          </a:p>
          <a:p>
            <a:pPr lvl="0" algn="ctr">
              <a:buClrTx/>
              <a:buSzTx/>
              <a:buFontTx/>
            </a:pPr>
            <a:r>
              <a:rPr lang="zh-CN" altLang="en-US" sz="2000" b="1" dirty="0">
                <a:solidFill>
                  <a:srgbClr val="FF0000"/>
                </a:solidFill>
                <a:latin typeface="华文楷体" panose="02010600040101010101" pitchFamily="2" charset="-122"/>
                <a:ea typeface="华文楷体" panose="02010600040101010101" pitchFamily="2" charset="-122"/>
                <a:sym typeface="+mn-ea"/>
              </a:rPr>
              <a:t>系统使用说明</a:t>
            </a:r>
            <a:endParaRPr lang="zh-CN" altLang="en-US" sz="2000" b="1" dirty="0">
              <a:solidFill>
                <a:srgbClr val="FF0000"/>
              </a:solidFill>
              <a:latin typeface="华文楷体" panose="02010600040101010101" pitchFamily="2" charset="-122"/>
              <a:ea typeface="华文楷体" panose="02010600040101010101" pitchFamily="2" charset="-122"/>
              <a:sym typeface="+mn-ea"/>
            </a:endParaRPr>
          </a:p>
        </p:txBody>
      </p:sp>
      <p:sp>
        <p:nvSpPr>
          <p:cNvPr id="5" name="圆角矩形 4"/>
          <p:cNvSpPr/>
          <p:nvPr/>
        </p:nvSpPr>
        <p:spPr>
          <a:xfrm>
            <a:off x="2603500" y="2509520"/>
            <a:ext cx="768350" cy="38925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2357755" y="2964180"/>
            <a:ext cx="1259205" cy="1014730"/>
          </a:xfrm>
          <a:prstGeom prst="rect">
            <a:avLst/>
          </a:prstGeom>
          <a:noFill/>
        </p:spPr>
        <p:txBody>
          <a:bodyPr wrap="square" rtlCol="0">
            <a:spAutoFit/>
          </a:bodyPr>
          <a:p>
            <a:pPr lvl="0" algn="l">
              <a:buClrTx/>
              <a:buSzTx/>
              <a:buFontTx/>
            </a:pPr>
            <a:r>
              <a:rPr lang="zh-CN" altLang="en-US" sz="2000" b="1" dirty="0">
                <a:solidFill>
                  <a:srgbClr val="FF0000"/>
                </a:solidFill>
                <a:latin typeface="华文楷体" panose="02010600040101010101" pitchFamily="2" charset="-122"/>
                <a:ea typeface="华文楷体" panose="02010600040101010101" pitchFamily="2" charset="-122"/>
                <a:sym typeface="+mn-ea"/>
              </a:rPr>
              <a:t>平台介绍</a:t>
            </a:r>
            <a:endParaRPr lang="zh-CN" altLang="en-US" sz="2000" b="1" dirty="0">
              <a:solidFill>
                <a:srgbClr val="FF0000"/>
              </a:solidFill>
              <a:latin typeface="华文楷体" panose="02010600040101010101" pitchFamily="2" charset="-122"/>
              <a:ea typeface="华文楷体" panose="02010600040101010101" pitchFamily="2" charset="-122"/>
              <a:sym typeface="+mn-ea"/>
            </a:endParaRPr>
          </a:p>
          <a:p>
            <a:pPr lvl="0" algn="l">
              <a:buClrTx/>
              <a:buSzTx/>
              <a:buFontTx/>
            </a:pPr>
            <a:r>
              <a:rPr lang="zh-CN" altLang="en-US" sz="2000" b="1" dirty="0">
                <a:solidFill>
                  <a:srgbClr val="FF0000"/>
                </a:solidFill>
                <a:latin typeface="华文楷体" panose="02010600040101010101" pitchFamily="2" charset="-122"/>
                <a:ea typeface="华文楷体" panose="02010600040101010101" pitchFamily="2" charset="-122"/>
                <a:sym typeface="+mn-ea"/>
              </a:rPr>
              <a:t>组织架构</a:t>
            </a:r>
            <a:endParaRPr lang="zh-CN" altLang="en-US" sz="2000" b="1" dirty="0">
              <a:solidFill>
                <a:srgbClr val="FF0000"/>
              </a:solidFill>
              <a:latin typeface="华文楷体" panose="02010600040101010101" pitchFamily="2" charset="-122"/>
              <a:ea typeface="华文楷体" panose="02010600040101010101" pitchFamily="2" charset="-122"/>
              <a:sym typeface="+mn-ea"/>
            </a:endParaRPr>
          </a:p>
          <a:p>
            <a:pPr lvl="0" algn="l">
              <a:buClrTx/>
              <a:buSzTx/>
              <a:buFontTx/>
            </a:pPr>
            <a:r>
              <a:rPr lang="zh-CN" altLang="en-US" sz="2000" b="1" dirty="0">
                <a:solidFill>
                  <a:srgbClr val="FF0000"/>
                </a:solidFill>
                <a:latin typeface="华文楷体" panose="02010600040101010101" pitchFamily="2" charset="-122"/>
                <a:ea typeface="华文楷体" panose="02010600040101010101" pitchFamily="2" charset="-122"/>
                <a:sym typeface="+mn-ea"/>
              </a:rPr>
              <a:t>人员情况</a:t>
            </a:r>
            <a:endParaRPr lang="zh-CN" altLang="en-US" sz="2000" b="1" dirty="0">
              <a:solidFill>
                <a:srgbClr val="FF0000"/>
              </a:solidFill>
              <a:latin typeface="华文楷体" panose="02010600040101010101" pitchFamily="2" charset="-122"/>
              <a:ea typeface="华文楷体" panose="02010600040101010101" pitchFamily="2" charset="-122"/>
              <a:sym typeface="+mn-ea"/>
            </a:endParaRPr>
          </a:p>
        </p:txBody>
      </p:sp>
      <p:cxnSp>
        <p:nvCxnSpPr>
          <p:cNvPr id="8" name="直接连接符 7"/>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349518" y="218829"/>
            <a:ext cx="10310419" cy="583565"/>
          </a:xfrm>
          <a:prstGeom prst="rect">
            <a:avLst/>
          </a:prstGeom>
          <a:noFill/>
        </p:spPr>
        <p:txBody>
          <a:bodyPr wrap="square" rtlCol="0">
            <a:spAutoFit/>
          </a:bodyPr>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网页介绍</a:t>
            </a:r>
            <a:endParaRPr lang="zh-CN" altLang="en-US" sz="3200" b="1" dirty="0">
              <a:solidFill>
                <a:srgbClr val="0058A8"/>
              </a:solidFill>
              <a:latin typeface="微软雅黑" panose="020B0503020204020204" charset="-122"/>
              <a:ea typeface="微软雅黑" panose="020B0503020204020204" charset="-122"/>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029335" y="946150"/>
            <a:ext cx="8125460" cy="4216400"/>
          </a:xfrm>
          <a:prstGeom prst="rect">
            <a:avLst/>
          </a:prstGeom>
        </p:spPr>
      </p:pic>
      <p:grpSp>
        <p:nvGrpSpPr>
          <p:cNvPr id="13" name="组合 12"/>
          <p:cNvGrpSpPr/>
          <p:nvPr/>
        </p:nvGrpSpPr>
        <p:grpSpPr>
          <a:xfrm>
            <a:off x="6491605" y="2326640"/>
            <a:ext cx="4953000" cy="4310380"/>
            <a:chOff x="5507" y="2252"/>
            <a:chExt cx="9025" cy="8130"/>
          </a:xfrm>
        </p:grpSpPr>
        <p:pic>
          <p:nvPicPr>
            <p:cNvPr id="12" name="图片 11"/>
            <p:cNvPicPr>
              <a:picLocks noChangeAspect="1"/>
            </p:cNvPicPr>
            <p:nvPr/>
          </p:nvPicPr>
          <p:blipFill>
            <a:blip r:embed="rId2"/>
            <a:stretch>
              <a:fillRect/>
            </a:stretch>
          </p:blipFill>
          <p:spPr>
            <a:xfrm>
              <a:off x="5507" y="2252"/>
              <a:ext cx="8910" cy="8130"/>
            </a:xfrm>
            <a:prstGeom prst="rect">
              <a:avLst/>
            </a:prstGeom>
          </p:spPr>
        </p:pic>
        <p:sp>
          <p:nvSpPr>
            <p:cNvPr id="9" name="圆角矩形 8"/>
            <p:cNvSpPr/>
            <p:nvPr/>
          </p:nvSpPr>
          <p:spPr>
            <a:xfrm>
              <a:off x="13641" y="6427"/>
              <a:ext cx="891" cy="498"/>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圆角矩形 13"/>
            <p:cNvSpPr/>
            <p:nvPr/>
          </p:nvSpPr>
          <p:spPr>
            <a:xfrm>
              <a:off x="5664" y="7101"/>
              <a:ext cx="4486" cy="446"/>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3" name="圆角矩形 2"/>
          <p:cNvSpPr/>
          <p:nvPr/>
        </p:nvSpPr>
        <p:spPr>
          <a:xfrm>
            <a:off x="3028950" y="1988820"/>
            <a:ext cx="768350" cy="38925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9460865" y="4246880"/>
            <a:ext cx="2449195" cy="306705"/>
          </a:xfrm>
          <a:prstGeom prst="rect">
            <a:avLst/>
          </a:prstGeom>
          <a:noFill/>
        </p:spPr>
        <p:txBody>
          <a:bodyPr wrap="square" rtlCol="0">
            <a:spAutoFit/>
          </a:bodyPr>
          <a:lstStyle/>
          <a:p>
            <a:pPr lvl="0" algn="ctr">
              <a:buClrTx/>
              <a:buSzTx/>
              <a:buFontTx/>
            </a:pPr>
            <a:r>
              <a:rPr lang="zh-CN" altLang="en-US" sz="1400" b="1" dirty="0">
                <a:solidFill>
                  <a:srgbClr val="FF0000"/>
                </a:solidFill>
                <a:latin typeface="华文楷体" panose="02010600040101010101" pitchFamily="2" charset="-122"/>
                <a:ea typeface="华文楷体" panose="02010600040101010101" pitchFamily="2" charset="-122"/>
                <a:sym typeface="+mn-ea"/>
              </a:rPr>
              <a:t>用户可对常用仪器进行收藏</a:t>
            </a:r>
            <a:endParaRPr lang="zh-CN" altLang="en-US" sz="1400" b="1" dirty="0">
              <a:solidFill>
                <a:srgbClr val="FF0000"/>
              </a:solidFill>
              <a:latin typeface="华文楷体" panose="02010600040101010101" pitchFamily="2" charset="-122"/>
              <a:ea typeface="华文楷体" panose="02010600040101010101" pitchFamily="2" charset="-122"/>
              <a:sym typeface="+mn-ea"/>
            </a:endParaRPr>
          </a:p>
        </p:txBody>
      </p:sp>
      <p:cxnSp>
        <p:nvCxnSpPr>
          <p:cNvPr id="4" name="直接箭头连接符 3"/>
          <p:cNvCxnSpPr/>
          <p:nvPr/>
        </p:nvCxnSpPr>
        <p:spPr>
          <a:xfrm>
            <a:off x="3935095" y="2492375"/>
            <a:ext cx="2334895" cy="852170"/>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349518" y="218829"/>
            <a:ext cx="10310419" cy="583565"/>
          </a:xfrm>
          <a:prstGeom prst="rect">
            <a:avLst/>
          </a:prstGeom>
          <a:noFill/>
        </p:spPr>
        <p:txBody>
          <a:bodyPr wrap="square" rtlCol="0">
            <a:spAutoFit/>
          </a:bodyPr>
          <a:lstStyle/>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网页介绍</a:t>
            </a:r>
            <a:endParaRPr lang="zh-CN" altLang="en-US" sz="3200" b="1" dirty="0">
              <a:solidFill>
                <a:srgbClr val="0058A8"/>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可选过程 2"/>
          <p:cNvSpPr/>
          <p:nvPr/>
        </p:nvSpPr>
        <p:spPr>
          <a:xfrm>
            <a:off x="3362960" y="995045"/>
            <a:ext cx="159829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1</a:t>
            </a:r>
            <a:r>
              <a:rPr lang="zh-CN" altLang="en-US"/>
              <a:t>用户注册</a:t>
            </a:r>
            <a:endParaRPr lang="zh-CN" altLang="en-US"/>
          </a:p>
        </p:txBody>
      </p:sp>
      <p:sp>
        <p:nvSpPr>
          <p:cNvPr id="5" name="流程图: 可选过程 4"/>
          <p:cNvSpPr/>
          <p:nvPr/>
        </p:nvSpPr>
        <p:spPr>
          <a:xfrm>
            <a:off x="3362960" y="1861185"/>
            <a:ext cx="159829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2</a:t>
            </a:r>
            <a:r>
              <a:rPr lang="zh-CN" altLang="en-US"/>
              <a:t>卡关联</a:t>
            </a:r>
            <a:endParaRPr lang="zh-CN" altLang="en-US"/>
          </a:p>
        </p:txBody>
      </p:sp>
      <p:sp>
        <p:nvSpPr>
          <p:cNvPr id="8" name="流程图: 可选过程 7"/>
          <p:cNvSpPr/>
          <p:nvPr/>
        </p:nvSpPr>
        <p:spPr>
          <a:xfrm>
            <a:off x="3362960" y="2722245"/>
            <a:ext cx="159829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3</a:t>
            </a:r>
            <a:r>
              <a:rPr lang="zh-CN" altLang="en-US"/>
              <a:t>申请加入课题组</a:t>
            </a:r>
            <a:endParaRPr lang="zh-CN" altLang="en-US"/>
          </a:p>
        </p:txBody>
      </p:sp>
      <p:sp>
        <p:nvSpPr>
          <p:cNvPr id="13" name="流程图: 可选过程 12"/>
          <p:cNvSpPr/>
          <p:nvPr/>
        </p:nvSpPr>
        <p:spPr>
          <a:xfrm>
            <a:off x="5433695" y="1861185"/>
            <a:ext cx="1230630" cy="662305"/>
          </a:xfrm>
          <a:prstGeom prst="flowChartAlternateProcess">
            <a:avLst/>
          </a:prstGeom>
        </p:spPr>
        <p:style>
          <a:lnRef idx="2">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a:sym typeface="+mn-ea"/>
              </a:rPr>
              <a:t>设置</a:t>
            </a:r>
            <a:r>
              <a:rPr lang="zh-CN" altLang="en-US">
                <a:sym typeface="+mn-ea"/>
              </a:rPr>
              <a:t>管理员</a:t>
            </a:r>
            <a:endParaRPr lang="zh-CN" altLang="en-US">
              <a:sym typeface="+mn-ea"/>
            </a:endParaRPr>
          </a:p>
        </p:txBody>
      </p:sp>
      <p:sp>
        <p:nvSpPr>
          <p:cNvPr id="14" name="流程图: 可选过程 13"/>
          <p:cNvSpPr/>
          <p:nvPr/>
        </p:nvSpPr>
        <p:spPr>
          <a:xfrm>
            <a:off x="2197100" y="4641850"/>
            <a:ext cx="138747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7</a:t>
            </a:r>
            <a:r>
              <a:rPr lang="zh-CN" altLang="en-US"/>
              <a:t>委托加工</a:t>
            </a:r>
            <a:endParaRPr lang="zh-CN" altLang="en-US"/>
          </a:p>
        </p:txBody>
      </p:sp>
      <p:sp>
        <p:nvSpPr>
          <p:cNvPr id="16" name="流程图: 可选过程 15"/>
          <p:cNvSpPr/>
          <p:nvPr/>
        </p:nvSpPr>
        <p:spPr>
          <a:xfrm>
            <a:off x="5433695" y="995045"/>
            <a:ext cx="1230630" cy="662305"/>
          </a:xfrm>
          <a:prstGeom prst="flowChartAlternateProcess">
            <a:avLst/>
          </a:prstGeom>
        </p:spPr>
        <p:style>
          <a:lnRef idx="2">
            <a:schemeClr val="lt1"/>
          </a:lnRef>
          <a:fillRef idx="1">
            <a:schemeClr val="accent6"/>
          </a:fillRef>
          <a:effectRef idx="1">
            <a:schemeClr val="accent6"/>
          </a:effectRef>
          <a:fontRef idx="minor">
            <a:schemeClr val="lt1"/>
          </a:fontRef>
        </p:style>
        <p:txBody>
          <a:bodyPr rtlCol="0" anchor="ctr"/>
          <a:p>
            <a:pPr algn="ctr"/>
            <a:r>
              <a:rPr lang="zh-CN" altLang="en-US"/>
              <a:t>用户注册审核</a:t>
            </a:r>
            <a:endParaRPr lang="zh-CN" altLang="en-US"/>
          </a:p>
        </p:txBody>
      </p:sp>
      <p:sp>
        <p:nvSpPr>
          <p:cNvPr id="18" name="文本框 17"/>
          <p:cNvSpPr txBox="1"/>
          <p:nvPr/>
        </p:nvSpPr>
        <p:spPr>
          <a:xfrm>
            <a:off x="7005320" y="1980565"/>
            <a:ext cx="1818005" cy="398780"/>
          </a:xfrm>
          <a:prstGeom prst="rect">
            <a:avLst/>
          </a:prstGeom>
          <a:noFill/>
        </p:spPr>
        <p:txBody>
          <a:bodyPr wrap="square" rtlCol="0" anchor="t">
            <a:spAutoFit/>
          </a:bodyPr>
          <a:p>
            <a:pPr algn="ctr"/>
            <a:r>
              <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rPr>
              <a:t>无需可忽略</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endParaRPr>
          </a:p>
        </p:txBody>
      </p:sp>
      <p:sp>
        <p:nvSpPr>
          <p:cNvPr id="19" name="流程图: 可选过程 18"/>
          <p:cNvSpPr/>
          <p:nvPr/>
        </p:nvSpPr>
        <p:spPr>
          <a:xfrm>
            <a:off x="4465320" y="3611245"/>
            <a:ext cx="159829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4</a:t>
            </a:r>
            <a:r>
              <a:rPr lang="zh-CN" altLang="en-US"/>
              <a:t>培训</a:t>
            </a:r>
            <a:endParaRPr lang="zh-CN" altLang="en-US"/>
          </a:p>
        </p:txBody>
      </p:sp>
      <p:sp>
        <p:nvSpPr>
          <p:cNvPr id="20" name="流程图: 可选过程 19"/>
          <p:cNvSpPr/>
          <p:nvPr/>
        </p:nvSpPr>
        <p:spPr>
          <a:xfrm>
            <a:off x="4465320" y="4467225"/>
            <a:ext cx="1598295" cy="66294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5</a:t>
            </a:r>
            <a:r>
              <a:rPr lang="zh-CN" altLang="en-US"/>
              <a:t>预约设备</a:t>
            </a:r>
            <a:endParaRPr lang="zh-CN" altLang="en-US"/>
          </a:p>
        </p:txBody>
      </p:sp>
      <p:sp>
        <p:nvSpPr>
          <p:cNvPr id="21" name="流程图: 可选过程 20"/>
          <p:cNvSpPr/>
          <p:nvPr/>
        </p:nvSpPr>
        <p:spPr>
          <a:xfrm>
            <a:off x="4465320" y="5304155"/>
            <a:ext cx="1598295" cy="66294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6</a:t>
            </a:r>
            <a:r>
              <a:rPr lang="zh-CN" altLang="en-US"/>
              <a:t>上机操作</a:t>
            </a:r>
            <a:endParaRPr lang="zh-CN" altLang="en-US"/>
          </a:p>
        </p:txBody>
      </p:sp>
      <p:sp>
        <p:nvSpPr>
          <p:cNvPr id="22" name="流程图: 可选过程 21"/>
          <p:cNvSpPr/>
          <p:nvPr/>
        </p:nvSpPr>
        <p:spPr>
          <a:xfrm>
            <a:off x="3479165" y="6154420"/>
            <a:ext cx="1482090" cy="66294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8</a:t>
            </a:r>
            <a:r>
              <a:rPr lang="zh-CN" altLang="en-US"/>
              <a:t>测试结果</a:t>
            </a:r>
            <a:endParaRPr lang="zh-CN" altLang="en-US"/>
          </a:p>
        </p:txBody>
      </p:sp>
      <p:cxnSp>
        <p:nvCxnSpPr>
          <p:cNvPr id="23" name="直接箭头连接符 22"/>
          <p:cNvCxnSpPr>
            <a:stCxn id="3" idx="2"/>
            <a:endCxn id="5" idx="0"/>
          </p:cNvCxnSpPr>
          <p:nvPr/>
        </p:nvCxnSpPr>
        <p:spPr>
          <a:xfrm>
            <a:off x="4162425" y="1657350"/>
            <a:ext cx="0" cy="20383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a:stCxn id="5" idx="2"/>
            <a:endCxn id="8" idx="0"/>
          </p:cNvCxnSpPr>
          <p:nvPr/>
        </p:nvCxnSpPr>
        <p:spPr>
          <a:xfrm>
            <a:off x="4162425" y="2523490"/>
            <a:ext cx="0" cy="19875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5" name="肘形连接符 24"/>
          <p:cNvCxnSpPr>
            <a:stCxn id="8" idx="2"/>
            <a:endCxn id="14" idx="0"/>
          </p:cNvCxnSpPr>
          <p:nvPr/>
        </p:nvCxnSpPr>
        <p:spPr>
          <a:xfrm rot="5400000">
            <a:off x="2898140" y="3377565"/>
            <a:ext cx="1257300" cy="1271270"/>
          </a:xfrm>
          <a:prstGeom prst="bentConnector3">
            <a:avLst>
              <a:gd name="adj1" fmla="val 50000"/>
            </a:avLst>
          </a:prstGeom>
          <a:ln>
            <a:tailEnd type="arrow"/>
          </a:ln>
        </p:spPr>
        <p:style>
          <a:lnRef idx="2">
            <a:schemeClr val="accent1"/>
          </a:lnRef>
          <a:fillRef idx="0">
            <a:srgbClr val="FFFFFF"/>
          </a:fillRef>
          <a:effectRef idx="0">
            <a:srgbClr val="FFFFFF"/>
          </a:effectRef>
          <a:fontRef idx="minor">
            <a:schemeClr val="tx1"/>
          </a:fontRef>
        </p:style>
      </p:cxnSp>
      <p:cxnSp>
        <p:nvCxnSpPr>
          <p:cNvPr id="26" name="肘形连接符 25"/>
          <p:cNvCxnSpPr>
            <a:stCxn id="8" idx="2"/>
            <a:endCxn id="19" idx="0"/>
          </p:cNvCxnSpPr>
          <p:nvPr/>
        </p:nvCxnSpPr>
        <p:spPr>
          <a:xfrm rot="5400000" flipV="1">
            <a:off x="4600258" y="2946718"/>
            <a:ext cx="226695" cy="1102360"/>
          </a:xfrm>
          <a:prstGeom prst="bentConnector3">
            <a:avLst>
              <a:gd name="adj1" fmla="val 50000"/>
            </a:avLst>
          </a:prstGeom>
          <a:ln>
            <a:tailEnd type="arrow"/>
          </a:ln>
        </p:spPr>
        <p:style>
          <a:lnRef idx="2">
            <a:schemeClr val="accent1"/>
          </a:lnRef>
          <a:fillRef idx="0">
            <a:srgbClr val="FFFFFF"/>
          </a:fillRef>
          <a:effectRef idx="0">
            <a:srgbClr val="FFFFFF"/>
          </a:effectRef>
          <a:fontRef idx="minor">
            <a:schemeClr val="tx1"/>
          </a:fontRef>
        </p:style>
      </p:cxnSp>
      <p:cxnSp>
        <p:nvCxnSpPr>
          <p:cNvPr id="27" name="直接箭头连接符 26"/>
          <p:cNvCxnSpPr>
            <a:stCxn id="19" idx="2"/>
            <a:endCxn id="20" idx="0"/>
          </p:cNvCxnSpPr>
          <p:nvPr/>
        </p:nvCxnSpPr>
        <p:spPr>
          <a:xfrm>
            <a:off x="5264785" y="4273550"/>
            <a:ext cx="0" cy="19367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8" name="直接箭头连接符 27"/>
          <p:cNvCxnSpPr>
            <a:stCxn id="20" idx="2"/>
            <a:endCxn id="21" idx="0"/>
          </p:cNvCxnSpPr>
          <p:nvPr/>
        </p:nvCxnSpPr>
        <p:spPr>
          <a:xfrm>
            <a:off x="5264785" y="5130165"/>
            <a:ext cx="0" cy="1739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9" name="肘形连接符 28"/>
          <p:cNvCxnSpPr>
            <a:stCxn id="21" idx="2"/>
            <a:endCxn id="22" idx="0"/>
          </p:cNvCxnSpPr>
          <p:nvPr/>
        </p:nvCxnSpPr>
        <p:spPr>
          <a:xfrm rot="5400000">
            <a:off x="4648835" y="5538470"/>
            <a:ext cx="187325" cy="1044575"/>
          </a:xfrm>
          <a:prstGeom prst="bentConnector3">
            <a:avLst>
              <a:gd name="adj1" fmla="val 50169"/>
            </a:avLst>
          </a:prstGeom>
          <a:ln>
            <a:tailEnd type="arrow"/>
          </a:ln>
        </p:spPr>
        <p:style>
          <a:lnRef idx="2">
            <a:schemeClr val="accent1"/>
          </a:lnRef>
          <a:fillRef idx="0">
            <a:srgbClr val="FFFFFF"/>
          </a:fillRef>
          <a:effectRef idx="0">
            <a:srgbClr val="FFFFFF"/>
          </a:effectRef>
          <a:fontRef idx="minor">
            <a:schemeClr val="tx1"/>
          </a:fontRef>
        </p:style>
      </p:cxnSp>
      <p:cxnSp>
        <p:nvCxnSpPr>
          <p:cNvPr id="30" name="肘形连接符 29"/>
          <p:cNvCxnSpPr>
            <a:stCxn id="14" idx="2"/>
            <a:endCxn id="22" idx="0"/>
          </p:cNvCxnSpPr>
          <p:nvPr/>
        </p:nvCxnSpPr>
        <p:spPr>
          <a:xfrm rot="5400000" flipV="1">
            <a:off x="3130550" y="5064760"/>
            <a:ext cx="850265" cy="1329055"/>
          </a:xfrm>
          <a:prstGeom prst="bentConnector3">
            <a:avLst>
              <a:gd name="adj1" fmla="val 50037"/>
            </a:avLst>
          </a:prstGeom>
          <a:ln>
            <a:tailEnd type="arrow"/>
          </a:ln>
        </p:spPr>
        <p:style>
          <a:lnRef idx="2">
            <a:schemeClr val="accent1"/>
          </a:lnRef>
          <a:fillRef idx="0">
            <a:srgbClr val="FFFFFF"/>
          </a:fillRef>
          <a:effectRef idx="0">
            <a:srgbClr val="FFFFFF"/>
          </a:effectRef>
          <a:fontRef idx="minor">
            <a:schemeClr val="tx1"/>
          </a:fontRef>
        </p:style>
      </p:cxnSp>
      <p:cxnSp>
        <p:nvCxnSpPr>
          <p:cNvPr id="31" name="直接连接符 30"/>
          <p:cNvCxnSpPr>
            <a:stCxn id="5" idx="3"/>
            <a:endCxn id="13" idx="1"/>
          </p:cNvCxnSpPr>
          <p:nvPr/>
        </p:nvCxnSpPr>
        <p:spPr>
          <a:xfrm>
            <a:off x="4961255" y="2192655"/>
            <a:ext cx="472440" cy="0"/>
          </a:xfrm>
          <a:prstGeom prst="line">
            <a:avLst/>
          </a:prstGeom>
          <a:ln w="12700" cap="flat" cmpd="sng" algn="ctr">
            <a:solidFill>
              <a:schemeClr val="accent1"/>
            </a:solidFill>
            <a:prstDash val="dash"/>
            <a:miter lim="800000"/>
          </a:ln>
        </p:spPr>
        <p:style>
          <a:lnRef idx="0">
            <a:schemeClr val="accent6"/>
          </a:lnRef>
          <a:fillRef idx="0">
            <a:srgbClr val="FFFFFF"/>
          </a:fillRef>
          <a:effectRef idx="0">
            <a:srgbClr val="FFFFFF"/>
          </a:effectRef>
          <a:fontRef idx="minor">
            <a:schemeClr val="tx1"/>
          </a:fontRef>
        </p:style>
      </p:cxnSp>
      <p:cxnSp>
        <p:nvCxnSpPr>
          <p:cNvPr id="32" name="直接连接符 31"/>
          <p:cNvCxnSpPr/>
          <p:nvPr/>
        </p:nvCxnSpPr>
        <p:spPr>
          <a:xfrm>
            <a:off x="4961255" y="1326515"/>
            <a:ext cx="472440" cy="0"/>
          </a:xfrm>
          <a:prstGeom prst="line">
            <a:avLst/>
          </a:prstGeom>
        </p:spPr>
        <p:style>
          <a:lnRef idx="3">
            <a:schemeClr val="accent6"/>
          </a:lnRef>
          <a:fillRef idx="0">
            <a:srgbClr val="FFFFFF"/>
          </a:fillRef>
          <a:effectRef idx="0">
            <a:srgbClr val="FFFFFF"/>
          </a:effectRef>
          <a:fontRef idx="minor">
            <a:schemeClr val="tx1"/>
          </a:fontRef>
        </p:style>
      </p:cxnSp>
      <p:sp>
        <p:nvSpPr>
          <p:cNvPr id="10" name="文本框 9"/>
          <p:cNvSpPr txBox="1"/>
          <p:nvPr/>
        </p:nvSpPr>
        <p:spPr>
          <a:xfrm>
            <a:off x="6621780" y="1064260"/>
            <a:ext cx="3372485" cy="398780"/>
          </a:xfrm>
          <a:prstGeom prst="rect">
            <a:avLst/>
          </a:prstGeom>
          <a:noFill/>
        </p:spPr>
        <p:txBody>
          <a:bodyPr wrap="square">
            <a:spAutoFit/>
          </a:bodyPr>
          <a:p>
            <a:pPr algn="ctr"/>
            <a:r>
              <a:rPr lang="zh-CN" altLang="zh-CN" sz="2000" b="1"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rPr>
              <a:t>未审核用户无法进行下一步</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cs typeface="Times New Roman" panose="02020603050405020304" pitchFamily="18" charset="0"/>
            </a:endParaRPr>
          </a:p>
        </p:txBody>
      </p:sp>
      <p:cxnSp>
        <p:nvCxnSpPr>
          <p:cNvPr id="4" name="直接连接符 3"/>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349518" y="218829"/>
            <a:ext cx="10310419" cy="583565"/>
          </a:xfrm>
          <a:prstGeom prst="rect">
            <a:avLst/>
          </a:prstGeom>
          <a:noFill/>
        </p:spPr>
        <p:txBody>
          <a:bodyPr wrap="square" rtlCol="0">
            <a:spAutoFit/>
          </a:bodyPr>
          <a:p>
            <a:r>
              <a:rPr lang="zh-CN" altLang="en-US" sz="3200" b="1" dirty="0">
                <a:solidFill>
                  <a:srgbClr val="0058A8"/>
                </a:solidFill>
                <a:latin typeface="微软雅黑" panose="020B0503020204020204" charset="-122"/>
                <a:ea typeface="微软雅黑" panose="020B0503020204020204" charset="-122"/>
              </a:rPr>
              <a:t>大仪系统注册使用流程图</a:t>
            </a:r>
            <a:endParaRPr lang="zh-CN" altLang="en-US" sz="3200" b="1" dirty="0">
              <a:solidFill>
                <a:srgbClr val="0058A8"/>
              </a:solidFill>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
        <p:nvSpPr>
          <p:cNvPr id="11" name="流程图: 可选过程 10"/>
          <p:cNvSpPr/>
          <p:nvPr/>
        </p:nvSpPr>
        <p:spPr>
          <a:xfrm>
            <a:off x="6366510" y="3611245"/>
            <a:ext cx="1230630" cy="662305"/>
          </a:xfrm>
          <a:prstGeom prst="flowChartAlternateProcess">
            <a:avLst/>
          </a:prstGeom>
        </p:spPr>
        <p:style>
          <a:lnRef idx="2">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a:sym typeface="+mn-ea"/>
              </a:rPr>
              <a:t>授权使用权限</a:t>
            </a:r>
            <a:endParaRPr lang="zh-CN" altLang="en-US">
              <a:sym typeface="+mn-ea"/>
            </a:endParaRPr>
          </a:p>
        </p:txBody>
      </p:sp>
      <p:cxnSp>
        <p:nvCxnSpPr>
          <p:cNvPr id="17" name="直接连接符 16"/>
          <p:cNvCxnSpPr>
            <a:stCxn id="19" idx="3"/>
            <a:endCxn id="11" idx="1"/>
          </p:cNvCxnSpPr>
          <p:nvPr/>
        </p:nvCxnSpPr>
        <p:spPr>
          <a:xfrm>
            <a:off x="6063615" y="3942715"/>
            <a:ext cx="302895" cy="0"/>
          </a:xfrm>
          <a:prstGeom prst="line">
            <a:avLst/>
          </a:prstGeom>
        </p:spPr>
        <p:style>
          <a:lnRef idx="3">
            <a:schemeClr val="accent6"/>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1663065" cy="376238"/>
            </a:xfrm>
            <a:prstGeom prst="rect">
              <a:avLst/>
            </a:prstGeom>
          </p:spPr>
          <p:txBody>
            <a:bodyPr wrap="none">
              <a:spAutoFit/>
            </a:bodyPr>
            <a:p>
              <a:pPr defTabSz="913765">
                <a:spcBef>
                  <a:spcPts val="0"/>
                </a:spcBef>
                <a:spcAft>
                  <a:spcPts val="0"/>
                </a:spcAft>
                <a:defRPr/>
              </a:pP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院内用户注册</a:t>
              </a:r>
              <a:endPar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01</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pic>
        <p:nvPicPr>
          <p:cNvPr id="2" name="图片 1"/>
          <p:cNvPicPr>
            <a:picLocks noChangeAspect="1"/>
          </p:cNvPicPr>
          <p:nvPr/>
        </p:nvPicPr>
        <p:blipFill>
          <a:blip r:embed="rId1"/>
          <a:stretch>
            <a:fillRect/>
          </a:stretch>
        </p:blipFill>
        <p:spPr>
          <a:xfrm>
            <a:off x="815340" y="1124373"/>
            <a:ext cx="10480040" cy="5662507"/>
          </a:xfrm>
          <a:prstGeom prst="rect">
            <a:avLst/>
          </a:prstGeom>
        </p:spPr>
      </p:pic>
      <p:sp>
        <p:nvSpPr>
          <p:cNvPr id="3" name="文本框 2"/>
          <p:cNvSpPr txBox="1"/>
          <p:nvPr/>
        </p:nvSpPr>
        <p:spPr>
          <a:xfrm>
            <a:off x="815340" y="821690"/>
            <a:ext cx="7719695" cy="906780"/>
          </a:xfrm>
          <a:prstGeom prst="rect">
            <a:avLst/>
          </a:prstGeom>
          <a:noFill/>
        </p:spPr>
        <p:txBody>
          <a:bodyPr wrap="square" rtlCol="0">
            <a:noAutofit/>
          </a:bodyPr>
          <a:p>
            <a:r>
              <a:rPr lang="zh-CN" altLang="zh-CN" sz="2000" b="1" dirty="0">
                <a:solidFill>
                  <a:srgbClr val="FF0000"/>
                </a:solidFill>
                <a:effectLst/>
                <a:latin typeface="华文楷体" panose="02010600040101010101" pitchFamily="2" charset="-122"/>
                <a:ea typeface="华文楷体" panose="02010600040101010101" pitchFamily="2" charset="-122"/>
                <a:cs typeface="Times New Roman" panose="02020603050405020304" pitchFamily="18" charset="0"/>
                <a:sym typeface="+mn-ea"/>
              </a:rPr>
              <a:t>点击【统一身份认证登录】会跳转至【用户院内注册】界面</a:t>
            </a:r>
            <a:endParaRPr lang="zh-CN" altLang="zh-CN" sz="2000" dirty="0">
              <a:solidFill>
                <a:srgbClr val="FF0000"/>
              </a:solidFill>
              <a:effectLst/>
              <a:latin typeface="华文楷体" panose="02010600040101010101" pitchFamily="2" charset="-122"/>
              <a:ea typeface="华文楷体" panose="02010600040101010101" pitchFamily="2" charset="-122"/>
              <a:cs typeface="Times New Roman" panose="02020603050405020304" pitchFamily="18" charset="0"/>
              <a:sym typeface="+mn-ea"/>
            </a:endParaRPr>
          </a:p>
        </p:txBody>
      </p:sp>
      <p:sp>
        <p:nvSpPr>
          <p:cNvPr id="4" name="文本框 3"/>
          <p:cNvSpPr txBox="1"/>
          <p:nvPr/>
        </p:nvSpPr>
        <p:spPr>
          <a:xfrm>
            <a:off x="4310380" y="1144905"/>
            <a:ext cx="5055870" cy="645160"/>
          </a:xfrm>
          <a:prstGeom prst="rect">
            <a:avLst/>
          </a:prstGeom>
          <a:noFill/>
        </p:spPr>
        <p:txBody>
          <a:bodyPr wrap="square" rtlCol="0" anchor="t">
            <a:spAutoFit/>
          </a:bodyPr>
          <a:p>
            <a:pPr algn="ctr"/>
            <a:r>
              <a:rPr lang="zh-CN" altLang="en-US">
                <a:solidFill>
                  <a:srgbClr val="FF0000"/>
                </a:solidFill>
                <a:highlight>
                  <a:srgbClr val="FFFF00"/>
                </a:highlight>
              </a:rPr>
              <a:t>建议使用统一身份证账号登录院内账户</a:t>
            </a:r>
            <a:endParaRPr lang="zh-CN" altLang="en-US">
              <a:solidFill>
                <a:srgbClr val="FF0000"/>
              </a:solidFill>
              <a:highlight>
                <a:srgbClr val="FFFF00"/>
              </a:highlight>
            </a:endParaRPr>
          </a:p>
          <a:p>
            <a:pPr algn="ctr"/>
            <a:r>
              <a:rPr lang="zh-CN" altLang="en-US">
                <a:solidFill>
                  <a:srgbClr val="FF0000"/>
                </a:solidFill>
                <a:highlight>
                  <a:srgbClr val="FFFF00"/>
                </a:highlight>
              </a:rPr>
              <a:t>院内和院外的收费标准是不一样的</a:t>
            </a:r>
            <a:endParaRPr lang="zh-CN" altLang="en-US">
              <a:solidFill>
                <a:srgbClr val="FF0000"/>
              </a:solidFill>
              <a:highlight>
                <a:srgbClr val="FFFF00"/>
              </a:highlight>
            </a:endParaRPr>
          </a:p>
        </p:txBody>
      </p:sp>
    </p:spTree>
  </p:cSld>
  <p:clrMapOvr>
    <a:masterClrMapping/>
  </p:clrMapOvr>
  <mc:AlternateContent xmlns:mc="http://schemas.openxmlformats.org/markup-compatibility/2006">
    <mc:Choice xmlns:p14="http://schemas.microsoft.com/office/powerpoint/2010/main" Requires="p14">
      <p:transition spd="slow" p14:dur="1100">
        <p14:prism/>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nvGrpSpPr>
        <p:grpSpPr>
          <a:xfrm>
            <a:off x="2524125" y="1328420"/>
            <a:ext cx="7448550" cy="5035550"/>
            <a:chOff x="3975" y="2092"/>
            <a:chExt cx="11730" cy="7930"/>
          </a:xfrm>
        </p:grpSpPr>
        <p:pic>
          <p:nvPicPr>
            <p:cNvPr id="6" name="图片 5"/>
            <p:cNvPicPr>
              <a:picLocks noChangeAspect="1"/>
            </p:cNvPicPr>
            <p:nvPr/>
          </p:nvPicPr>
          <p:blipFill>
            <a:blip r:embed="rId1"/>
            <a:stretch>
              <a:fillRect/>
            </a:stretch>
          </p:blipFill>
          <p:spPr>
            <a:xfrm>
              <a:off x="3975" y="2092"/>
              <a:ext cx="11730" cy="7930"/>
            </a:xfrm>
            <a:prstGeom prst="rect">
              <a:avLst/>
            </a:prstGeom>
          </p:spPr>
        </p:pic>
        <p:sp>
          <p:nvSpPr>
            <p:cNvPr id="7" name="圆角矩形 6"/>
            <p:cNvSpPr/>
            <p:nvPr/>
          </p:nvSpPr>
          <p:spPr>
            <a:xfrm>
              <a:off x="14023" y="2318"/>
              <a:ext cx="861" cy="331"/>
            </a:xfrm>
            <a:prstGeom prst="roundRect">
              <a:avLst/>
            </a:prstGeom>
            <a:noFill/>
            <a:ln w="19050">
              <a:solidFill>
                <a:srgbClr val="FF0000"/>
              </a:solidFill>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1663065" cy="376238"/>
            </a:xfrm>
            <a:prstGeom prst="rect">
              <a:avLst/>
            </a:prstGeom>
          </p:spPr>
          <p:txBody>
            <a:bodyPr wrap="none">
              <a:spAutoFit/>
            </a:bodyPr>
            <a:p>
              <a:pPr defTabSz="913765">
                <a:spcBef>
                  <a:spcPts val="0"/>
                </a:spcBef>
                <a:spcAft>
                  <a:spcPts val="0"/>
                </a:spcAft>
                <a:defRPr/>
              </a:pP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院内用户注册</a:t>
              </a:r>
              <a:endPar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01</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4" name="文本框 3"/>
          <p:cNvSpPr txBox="1"/>
          <p:nvPr/>
        </p:nvSpPr>
        <p:spPr>
          <a:xfrm>
            <a:off x="2662555" y="5995035"/>
            <a:ext cx="2496185" cy="368935"/>
          </a:xfrm>
          <a:prstGeom prst="rect">
            <a:avLst/>
          </a:prstGeom>
          <a:noFill/>
        </p:spPr>
        <p:txBody>
          <a:bodyPr wrap="square" rtlCol="0">
            <a:noAutofit/>
          </a:bodyPr>
          <a:p>
            <a:r>
              <a:rPr lang="zh-CN" altLang="en-US" sz="2000">
                <a:solidFill>
                  <a:srgbClr val="FF0000"/>
                </a:solidFill>
                <a:latin typeface="华文楷体" panose="02010600040101010101" pitchFamily="2" charset="-122"/>
                <a:ea typeface="华文楷体" panose="02010600040101010101" pitchFamily="2" charset="-122"/>
              </a:rPr>
              <a:t>完善信息后进行注册</a:t>
            </a:r>
            <a:endParaRPr lang="zh-CN" altLang="en-US" sz="2000">
              <a:solidFill>
                <a:srgbClr val="FF0000"/>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8401685" y="1770380"/>
            <a:ext cx="3117215" cy="1938020"/>
          </a:xfrm>
          <a:prstGeom prst="rect">
            <a:avLst/>
          </a:prstGeom>
          <a:noFill/>
        </p:spPr>
        <p:txBody>
          <a:bodyPr wrap="square" rtlCol="0">
            <a:spAutoFit/>
          </a:bodyPr>
          <a:p>
            <a:r>
              <a:rPr lang="zh-CN" altLang="en-US" sz="2000">
                <a:solidFill>
                  <a:srgbClr val="FF0000"/>
                </a:solidFill>
                <a:latin typeface="华文楷体" panose="02010600040101010101" pitchFamily="2" charset="-122"/>
                <a:ea typeface="华文楷体" panose="02010600040101010101" pitchFamily="2" charset="-122"/>
              </a:rPr>
              <a:t>院内用户如果在系统内已经注册，可以点击【绑定登录】，输入账号密码后，</a:t>
            </a:r>
            <a:r>
              <a:rPr lang="zh-CN" altLang="en-US" sz="2000" b="1">
                <a:solidFill>
                  <a:srgbClr val="FF0000"/>
                </a:solidFill>
                <a:latin typeface="华文楷体" panose="02010600040101010101" pitchFamily="2" charset="-122"/>
                <a:ea typeface="华文楷体" panose="02010600040101010101" pitchFamily="2" charset="-122"/>
              </a:rPr>
              <a:t>统一身份认证的账号就会与系统中已经注册的账号进行绑定</a:t>
            </a:r>
            <a:endParaRPr lang="zh-CN" altLang="en-US" sz="2000" b="1">
              <a:solidFill>
                <a:srgbClr val="FF0000"/>
              </a:solidFill>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1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2765108" cy="376238"/>
            </a:xfrm>
            <a:prstGeom prst="rect">
              <a:avLst/>
            </a:prstGeom>
          </p:spPr>
          <p:txBody>
            <a:bodyPr wrap="none">
              <a:spAutoFit/>
            </a:bodyPr>
            <a:lstStyle/>
            <a:p>
              <a:pPr defTabSz="913765">
                <a:spcBef>
                  <a:spcPts val="0"/>
                </a:spcBef>
                <a:spcAft>
                  <a:spcPts val="0"/>
                </a:spcAft>
                <a:defRPr/>
              </a:pP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院外用户注册</a:t>
              </a:r>
              <a:r>
                <a:rPr lang="en-US" altLang="zh-CN"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a:t>
              </a: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注册入口</a:t>
              </a:r>
              <a:endPar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01</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pic>
        <p:nvPicPr>
          <p:cNvPr id="3" name="图片 2"/>
          <p:cNvPicPr>
            <a:picLocks noChangeAspect="1"/>
          </p:cNvPicPr>
          <p:nvPr/>
        </p:nvPicPr>
        <p:blipFill>
          <a:blip r:embed="rId1"/>
          <a:stretch>
            <a:fillRect/>
          </a:stretch>
        </p:blipFill>
        <p:spPr>
          <a:xfrm>
            <a:off x="623147" y="1098127"/>
            <a:ext cx="10243820" cy="5567680"/>
          </a:xfrm>
          <a:prstGeom prst="rect">
            <a:avLst/>
          </a:prstGeom>
        </p:spPr>
      </p:pic>
      <p:sp>
        <p:nvSpPr>
          <p:cNvPr id="7" name="文本框 6"/>
          <p:cNvSpPr txBox="1"/>
          <p:nvPr/>
        </p:nvSpPr>
        <p:spPr>
          <a:xfrm>
            <a:off x="3407543" y="1033005"/>
            <a:ext cx="6432715" cy="398780"/>
          </a:xfrm>
          <a:prstGeom prst="rect">
            <a:avLst/>
          </a:prstGeom>
          <a:noFill/>
        </p:spPr>
        <p:txBody>
          <a:bodyPr wrap="square">
            <a:spAutoFit/>
          </a:bodyPr>
          <a:lstStyle/>
          <a:p>
            <a:r>
              <a:rPr lang="zh-CN" altLang="zh-CN" sz="2000" dirty="0">
                <a:solidFill>
                  <a:srgbClr val="FF0000"/>
                </a:solidFill>
                <a:effectLst/>
                <a:latin typeface="华文楷体" panose="02010600040101010101" pitchFamily="2" charset="-122"/>
                <a:ea typeface="华文楷体" panose="02010600040101010101" pitchFamily="2" charset="-122"/>
                <a:cs typeface="Times New Roman" panose="02020603050405020304" pitchFamily="18" charset="0"/>
              </a:rPr>
              <a:t>点击【院外注册】跳转至【用户院外注册】界面</a:t>
            </a:r>
            <a:endParaRPr lang="zh-CN" altLang="en-US" sz="2000" dirty="0">
              <a:solidFill>
                <a:srgbClr val="FF0000"/>
              </a:solidFill>
              <a:effectLst/>
              <a:latin typeface="华文楷体" panose="02010600040101010101" pitchFamily="2" charset="-122"/>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3273743" cy="376238"/>
            </a:xfrm>
            <a:prstGeom prst="rect">
              <a:avLst/>
            </a:prstGeom>
          </p:spPr>
          <p:txBody>
            <a:bodyPr wrap="none">
              <a:spAutoFit/>
            </a:bodyPr>
            <a:lstStyle/>
            <a:p>
              <a:pPr defTabSz="913765">
                <a:spcBef>
                  <a:spcPts val="0"/>
                </a:spcBef>
                <a:spcAft>
                  <a:spcPts val="0"/>
                </a:spcAft>
                <a:defRPr/>
              </a:pP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院外用户注册</a:t>
              </a:r>
              <a:r>
                <a:rPr lang="en-US" altLang="zh-CN"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a:t>
              </a: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用户信息录入</a:t>
              </a:r>
              <a:endPar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01</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pic>
        <p:nvPicPr>
          <p:cNvPr id="2" name="图片 1"/>
          <p:cNvPicPr>
            <a:picLocks noChangeAspect="1"/>
          </p:cNvPicPr>
          <p:nvPr/>
        </p:nvPicPr>
        <p:blipFill>
          <a:blip r:embed="rId1"/>
          <a:stretch>
            <a:fillRect/>
          </a:stretch>
        </p:blipFill>
        <p:spPr>
          <a:xfrm>
            <a:off x="3023447" y="916093"/>
            <a:ext cx="5763260" cy="5864860"/>
          </a:xfrm>
          <a:prstGeom prst="rect">
            <a:avLst/>
          </a:prstGeom>
        </p:spPr>
      </p:pic>
      <p:sp>
        <p:nvSpPr>
          <p:cNvPr id="22" name="文本框 21"/>
          <p:cNvSpPr txBox="1"/>
          <p:nvPr/>
        </p:nvSpPr>
        <p:spPr>
          <a:xfrm>
            <a:off x="6468110" y="6469380"/>
            <a:ext cx="5142230" cy="398780"/>
          </a:xfrm>
          <a:prstGeom prst="rect">
            <a:avLst/>
          </a:prstGeom>
          <a:noFill/>
        </p:spPr>
        <p:txBody>
          <a:bodyPr wrap="square" rtlCol="0">
            <a:spAutoFit/>
          </a:bodyPr>
          <a:lstStyle/>
          <a:p>
            <a:r>
              <a:rPr lang="zh-CN" altLang="en-US" sz="2000" dirty="0">
                <a:solidFill>
                  <a:srgbClr val="FF0000"/>
                </a:solidFill>
                <a:latin typeface="华文楷体" panose="02010600040101010101" pitchFamily="2" charset="-122"/>
                <a:ea typeface="华文楷体" panose="02010600040101010101" pitchFamily="2" charset="-122"/>
              </a:rPr>
              <a:t>用户信息输入完成后，点击“立刻注册”</a:t>
            </a:r>
            <a:endParaRPr lang="zh-CN" altLang="en-US" sz="2000" dirty="0">
              <a:solidFill>
                <a:srgbClr val="FF0000"/>
              </a:solidFill>
              <a:latin typeface="华文楷体" panose="02010600040101010101" pitchFamily="2" charset="-122"/>
              <a:ea typeface="华文楷体" panose="02010600040101010101" pitchFamily="2" charset="-122"/>
            </a:endParaRPr>
          </a:p>
        </p:txBody>
      </p:sp>
      <p:sp>
        <p:nvSpPr>
          <p:cNvPr id="20" name="文本框 19"/>
          <p:cNvSpPr txBox="1"/>
          <p:nvPr/>
        </p:nvSpPr>
        <p:spPr>
          <a:xfrm>
            <a:off x="6288405" y="6107430"/>
            <a:ext cx="3545205" cy="398780"/>
          </a:xfrm>
          <a:prstGeom prst="rect">
            <a:avLst/>
          </a:prstGeom>
          <a:noFill/>
        </p:spPr>
        <p:txBody>
          <a:bodyPr wrap="square" rtlCol="0">
            <a:spAutoFit/>
          </a:bodyPr>
          <a:lstStyle/>
          <a:p>
            <a:r>
              <a:rPr lang="zh-CN" altLang="en-US" sz="2000" dirty="0">
                <a:solidFill>
                  <a:srgbClr val="FF0000"/>
                </a:solidFill>
                <a:latin typeface="华文楷体" panose="02010600040101010101" pitchFamily="2" charset="-122"/>
                <a:ea typeface="华文楷体" panose="02010600040101010101" pitchFamily="2" charset="-122"/>
              </a:rPr>
              <a:t>正确输入验证码，不分大小写</a:t>
            </a:r>
            <a:endParaRPr lang="zh-CN" altLang="en-US" sz="2000" dirty="0">
              <a:solidFill>
                <a:srgbClr val="FF0000"/>
              </a:solidFill>
              <a:latin typeface="华文楷体" panose="02010600040101010101" pitchFamily="2" charset="-122"/>
              <a:ea typeface="华文楷体" panose="02010600040101010101" pitchFamily="2" charset="-122"/>
            </a:endParaRPr>
          </a:p>
        </p:txBody>
      </p:sp>
      <p:sp>
        <p:nvSpPr>
          <p:cNvPr id="10" name="文本框 9"/>
          <p:cNvSpPr txBox="1"/>
          <p:nvPr/>
        </p:nvSpPr>
        <p:spPr>
          <a:xfrm>
            <a:off x="1612265" y="2084705"/>
            <a:ext cx="3043555" cy="1014730"/>
          </a:xfrm>
          <a:prstGeom prst="rect">
            <a:avLst/>
          </a:prstGeom>
          <a:noFill/>
        </p:spPr>
        <p:txBody>
          <a:bodyPr wrap="square" rtlCol="0">
            <a:spAutoFit/>
          </a:bodyPr>
          <a:lstStyle/>
          <a:p>
            <a:pPr algn="ctr"/>
            <a:r>
              <a:rPr lang="zh-CN" altLang="en-US" sz="2000" dirty="0">
                <a:solidFill>
                  <a:srgbClr val="FF0000"/>
                </a:solidFill>
                <a:latin typeface="华文楷体" panose="02010600040101010101" pitchFamily="2" charset="-122"/>
                <a:ea typeface="华文楷体" panose="02010600040101010101" pitchFamily="2" charset="-122"/>
              </a:rPr>
              <a:t>院外用户可自定义登录名</a:t>
            </a:r>
            <a:r>
              <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rPr>
              <a:t>注册成功后登录名不可修改，需牢记</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endParaRPr>
          </a:p>
        </p:txBody>
      </p:sp>
      <p:sp>
        <p:nvSpPr>
          <p:cNvPr id="16" name="文本框 15"/>
          <p:cNvSpPr txBox="1"/>
          <p:nvPr/>
        </p:nvSpPr>
        <p:spPr>
          <a:xfrm>
            <a:off x="6671945" y="3524885"/>
            <a:ext cx="3829050" cy="398780"/>
          </a:xfrm>
          <a:prstGeom prst="rect">
            <a:avLst/>
          </a:prstGeom>
          <a:noFill/>
        </p:spPr>
        <p:txBody>
          <a:bodyPr wrap="square" rtlCol="0">
            <a:spAutoFit/>
          </a:bodyPr>
          <a:lstStyle/>
          <a:p>
            <a:r>
              <a:rPr lang="zh-CN" altLang="en-US" sz="2000" dirty="0">
                <a:solidFill>
                  <a:srgbClr val="FF0000"/>
                </a:solidFill>
                <a:latin typeface="华文楷体" panose="02010600040101010101" pitchFamily="2" charset="-122"/>
                <a:ea typeface="华文楷体" panose="02010600040101010101" pitchFamily="2" charset="-122"/>
              </a:rPr>
              <a:t>根据用户实际情况进行编辑</a:t>
            </a:r>
            <a:endParaRPr lang="zh-CN" altLang="en-US" sz="2000" dirty="0">
              <a:solidFill>
                <a:srgbClr val="FF0000"/>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221740" y="5349240"/>
            <a:ext cx="3462655" cy="929005"/>
          </a:xfrm>
          <a:prstGeom prst="rect">
            <a:avLst/>
          </a:prstGeom>
          <a:noFill/>
        </p:spPr>
        <p:txBody>
          <a:bodyPr wrap="square" rtlCol="0">
            <a:noAutofit/>
          </a:bodyPr>
          <a:p>
            <a:pPr algn="ctr"/>
            <a:r>
              <a:rPr lang="zh-CN" altLang="en-US" sz="2000">
                <a:solidFill>
                  <a:srgbClr val="FF0000"/>
                </a:solidFill>
                <a:latin typeface="华文楷体" panose="02010600040101010101" pitchFamily="2" charset="-122"/>
                <a:ea typeface="华文楷体" panose="02010600040101010101" pitchFamily="2" charset="-122"/>
              </a:rPr>
              <a:t>院外用户可选择对应的院外课题组，若无，需联系管理员进行注册</a:t>
            </a:r>
            <a:endParaRPr lang="zh-CN" altLang="en-US" sz="2000">
              <a:solidFill>
                <a:srgbClr val="FF0000"/>
              </a:solidFill>
              <a:latin typeface="华文楷体" panose="02010600040101010101" pitchFamily="2" charset="-122"/>
              <a:ea typeface="华文楷体" panose="02010600040101010101" pitchFamily="2" charset="-122"/>
            </a:endParaRPr>
          </a:p>
        </p:txBody>
      </p:sp>
      <p:cxnSp>
        <p:nvCxnSpPr>
          <p:cNvPr id="6" name="直接箭头连接符 5"/>
          <p:cNvCxnSpPr/>
          <p:nvPr/>
        </p:nvCxnSpPr>
        <p:spPr>
          <a:xfrm>
            <a:off x="4529667" y="5799667"/>
            <a:ext cx="318347" cy="221827"/>
          </a:xfrm>
          <a:prstGeom prst="straightConnector1">
            <a:avLst/>
          </a:prstGeom>
          <a:ln>
            <a:tailEnd type="arrow" w="med" len="med"/>
          </a:ln>
        </p:spPr>
        <p:style>
          <a:lnRef idx="2">
            <a:schemeClr val="accent2"/>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1663065" cy="376238"/>
            </a:xfrm>
            <a:prstGeom prst="rect">
              <a:avLst/>
            </a:prstGeom>
          </p:spPr>
          <p:txBody>
            <a:bodyPr wrap="none">
              <a:spAutoFit/>
            </a:bodyPr>
            <a:p>
              <a:pPr defTabSz="913765">
                <a:spcBef>
                  <a:spcPts val="0"/>
                </a:spcBef>
                <a:spcAft>
                  <a:spcPts val="0"/>
                </a:spcAft>
                <a:defRPr/>
              </a:pP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完成用户注册</a:t>
              </a:r>
              <a:endPar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01</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10" name="文本框 9"/>
          <p:cNvSpPr txBox="1"/>
          <p:nvPr/>
        </p:nvSpPr>
        <p:spPr>
          <a:xfrm>
            <a:off x="3992880" y="5599430"/>
            <a:ext cx="4183380" cy="398780"/>
          </a:xfrm>
          <a:prstGeom prst="rect">
            <a:avLst/>
          </a:prstGeom>
          <a:noFill/>
        </p:spPr>
        <p:txBody>
          <a:bodyPr wrap="square">
            <a:spAutoFit/>
          </a:bodyPr>
          <a:p>
            <a:pPr algn="ctr"/>
            <a:r>
              <a:rPr lang="zh-CN" altLang="zh-CN" sz="2000" b="1"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rPr>
              <a:t>注册成功后需要由管理员进行审核</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3470275" y="1406525"/>
            <a:ext cx="5251450" cy="4044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prism/>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900112" cy="376238"/>
            </a:xfrm>
            <a:prstGeom prst="rect">
              <a:avLst/>
            </a:prstGeom>
          </p:spPr>
          <p:txBody>
            <a:bodyPr wrap="none">
              <a:spAutoFit/>
            </a:bodyPr>
            <a:lstStyle/>
            <a:p>
              <a:pPr defTabSz="913765">
                <a:defRPr/>
              </a:pP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卡关联</a:t>
              </a:r>
              <a:endPar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02</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3" name="流程图: 可选过程 2"/>
          <p:cNvSpPr/>
          <p:nvPr/>
        </p:nvSpPr>
        <p:spPr>
          <a:xfrm>
            <a:off x="5553710" y="995045"/>
            <a:ext cx="139890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1</a:t>
            </a:r>
            <a:r>
              <a:rPr lang="zh-CN" altLang="en-US"/>
              <a:t>用户注册</a:t>
            </a:r>
            <a:endParaRPr lang="zh-CN" altLang="en-US"/>
          </a:p>
        </p:txBody>
      </p:sp>
      <p:sp>
        <p:nvSpPr>
          <p:cNvPr id="5" name="流程图: 可选过程 4"/>
          <p:cNvSpPr/>
          <p:nvPr/>
        </p:nvSpPr>
        <p:spPr>
          <a:xfrm>
            <a:off x="5553710" y="1861185"/>
            <a:ext cx="139890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2</a:t>
            </a:r>
            <a:r>
              <a:rPr lang="zh-CN" altLang="en-US"/>
              <a:t>卡关联</a:t>
            </a:r>
            <a:endParaRPr lang="zh-CN" altLang="en-US"/>
          </a:p>
        </p:txBody>
      </p:sp>
      <p:sp>
        <p:nvSpPr>
          <p:cNvPr id="8" name="流程图: 可选过程 7"/>
          <p:cNvSpPr/>
          <p:nvPr/>
        </p:nvSpPr>
        <p:spPr>
          <a:xfrm>
            <a:off x="5553710" y="2722245"/>
            <a:ext cx="139890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3</a:t>
            </a:r>
            <a:r>
              <a:rPr lang="zh-CN" altLang="en-US"/>
              <a:t>申请加入课题组</a:t>
            </a:r>
            <a:endParaRPr lang="zh-CN" altLang="en-US"/>
          </a:p>
        </p:txBody>
      </p:sp>
      <p:sp>
        <p:nvSpPr>
          <p:cNvPr id="13" name="流程图: 可选过程 12"/>
          <p:cNvSpPr/>
          <p:nvPr/>
        </p:nvSpPr>
        <p:spPr>
          <a:xfrm>
            <a:off x="7425055" y="1861185"/>
            <a:ext cx="1230630" cy="662305"/>
          </a:xfrm>
          <a:prstGeom prst="flowChartAlternateProcess">
            <a:avLst/>
          </a:prstGeom>
        </p:spPr>
        <p:style>
          <a:lnRef idx="2">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a:sym typeface="+mn-ea"/>
              </a:rPr>
              <a:t>设置</a:t>
            </a:r>
            <a:r>
              <a:rPr lang="zh-CN" altLang="en-US">
                <a:sym typeface="+mn-ea"/>
              </a:rPr>
              <a:t>管理员</a:t>
            </a:r>
            <a:endParaRPr lang="zh-CN" altLang="en-US">
              <a:sym typeface="+mn-ea"/>
            </a:endParaRPr>
          </a:p>
        </p:txBody>
      </p:sp>
      <p:sp>
        <p:nvSpPr>
          <p:cNvPr id="14" name="流程图: 可选过程 13"/>
          <p:cNvSpPr/>
          <p:nvPr/>
        </p:nvSpPr>
        <p:spPr>
          <a:xfrm>
            <a:off x="4669155" y="4780280"/>
            <a:ext cx="139890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7</a:t>
            </a:r>
            <a:r>
              <a:rPr lang="zh-CN" altLang="en-US"/>
              <a:t>委托加工</a:t>
            </a:r>
            <a:endParaRPr lang="zh-CN" altLang="en-US"/>
          </a:p>
        </p:txBody>
      </p:sp>
      <p:sp>
        <p:nvSpPr>
          <p:cNvPr id="15" name="文本框 14"/>
          <p:cNvSpPr txBox="1"/>
          <p:nvPr/>
        </p:nvSpPr>
        <p:spPr>
          <a:xfrm>
            <a:off x="1755140" y="1798320"/>
            <a:ext cx="3813175" cy="706755"/>
          </a:xfrm>
          <a:prstGeom prst="rect">
            <a:avLst/>
          </a:prstGeom>
          <a:noFill/>
        </p:spPr>
        <p:txBody>
          <a:bodyPr wrap="square" rtlCol="0" anchor="t">
            <a:spAutoFit/>
          </a:bodyPr>
          <a:p>
            <a:pPr algn="ctr"/>
            <a:r>
              <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rPr>
              <a:t>联系平台管理员进行卡关联操作</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endParaRPr>
          </a:p>
          <a:p>
            <a:pPr algn="ctr"/>
            <a:r>
              <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rPr>
              <a:t>将用户账号与一卡通进行绑定</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endParaRPr>
          </a:p>
        </p:txBody>
      </p:sp>
      <p:sp>
        <p:nvSpPr>
          <p:cNvPr id="16" name="流程图: 可选过程 15"/>
          <p:cNvSpPr/>
          <p:nvPr/>
        </p:nvSpPr>
        <p:spPr>
          <a:xfrm>
            <a:off x="7425055" y="995045"/>
            <a:ext cx="1230630" cy="662305"/>
          </a:xfrm>
          <a:prstGeom prst="flowChartAlternateProcess">
            <a:avLst/>
          </a:prstGeom>
        </p:spPr>
        <p:style>
          <a:lnRef idx="2">
            <a:schemeClr val="lt1"/>
          </a:lnRef>
          <a:fillRef idx="1">
            <a:schemeClr val="accent6"/>
          </a:fillRef>
          <a:effectRef idx="1">
            <a:schemeClr val="accent6"/>
          </a:effectRef>
          <a:fontRef idx="minor">
            <a:schemeClr val="lt1"/>
          </a:fontRef>
        </p:style>
        <p:txBody>
          <a:bodyPr rtlCol="0" anchor="ctr"/>
          <a:p>
            <a:pPr algn="ctr"/>
            <a:r>
              <a:rPr lang="zh-CN" altLang="en-US"/>
              <a:t>用户注册审核</a:t>
            </a:r>
            <a:endParaRPr lang="zh-CN" altLang="en-US"/>
          </a:p>
        </p:txBody>
      </p:sp>
      <p:sp>
        <p:nvSpPr>
          <p:cNvPr id="18" name="文本框 17"/>
          <p:cNvSpPr txBox="1"/>
          <p:nvPr/>
        </p:nvSpPr>
        <p:spPr>
          <a:xfrm>
            <a:off x="8809355" y="1993265"/>
            <a:ext cx="1660525" cy="398780"/>
          </a:xfrm>
          <a:prstGeom prst="rect">
            <a:avLst/>
          </a:prstGeom>
          <a:noFill/>
        </p:spPr>
        <p:txBody>
          <a:bodyPr wrap="square" rtlCol="0" anchor="t">
            <a:spAutoFit/>
          </a:bodyPr>
          <a:p>
            <a:pPr algn="ctr"/>
            <a:r>
              <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rPr>
              <a:t>无需可忽略</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endParaRPr>
          </a:p>
        </p:txBody>
      </p:sp>
      <p:sp>
        <p:nvSpPr>
          <p:cNvPr id="19" name="流程图: 可选过程 18"/>
          <p:cNvSpPr/>
          <p:nvPr/>
        </p:nvSpPr>
        <p:spPr>
          <a:xfrm>
            <a:off x="6548755" y="3647758"/>
            <a:ext cx="139890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4</a:t>
            </a:r>
            <a:r>
              <a:rPr lang="zh-CN" altLang="en-US"/>
              <a:t>培训</a:t>
            </a:r>
            <a:endParaRPr lang="zh-CN" altLang="en-US"/>
          </a:p>
        </p:txBody>
      </p:sp>
      <p:sp>
        <p:nvSpPr>
          <p:cNvPr id="20" name="流程图: 可选过程 19"/>
          <p:cNvSpPr/>
          <p:nvPr/>
        </p:nvSpPr>
        <p:spPr>
          <a:xfrm>
            <a:off x="6548755" y="4493260"/>
            <a:ext cx="1398905" cy="66294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5</a:t>
            </a:r>
            <a:r>
              <a:rPr lang="zh-CN" altLang="en-US"/>
              <a:t>预约设备</a:t>
            </a:r>
            <a:endParaRPr lang="zh-CN" altLang="en-US"/>
          </a:p>
        </p:txBody>
      </p:sp>
      <p:sp>
        <p:nvSpPr>
          <p:cNvPr id="21" name="流程图: 可选过程 20"/>
          <p:cNvSpPr/>
          <p:nvPr/>
        </p:nvSpPr>
        <p:spPr>
          <a:xfrm>
            <a:off x="6548755" y="5330190"/>
            <a:ext cx="1398905" cy="66294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6</a:t>
            </a:r>
            <a:r>
              <a:rPr lang="zh-CN" altLang="en-US"/>
              <a:t>上机操作</a:t>
            </a:r>
            <a:endParaRPr lang="zh-CN" altLang="en-US"/>
          </a:p>
        </p:txBody>
      </p:sp>
      <p:sp>
        <p:nvSpPr>
          <p:cNvPr id="22" name="流程图: 可选过程 21"/>
          <p:cNvSpPr/>
          <p:nvPr/>
        </p:nvSpPr>
        <p:spPr>
          <a:xfrm>
            <a:off x="5553710" y="6154420"/>
            <a:ext cx="1398905" cy="66294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8</a:t>
            </a:r>
            <a:r>
              <a:rPr lang="zh-CN" altLang="en-US"/>
              <a:t>测试结果</a:t>
            </a:r>
            <a:endParaRPr lang="zh-CN" altLang="en-US"/>
          </a:p>
        </p:txBody>
      </p:sp>
      <p:cxnSp>
        <p:nvCxnSpPr>
          <p:cNvPr id="23" name="直接箭头连接符 22"/>
          <p:cNvCxnSpPr>
            <a:stCxn id="3" idx="2"/>
            <a:endCxn id="5" idx="0"/>
          </p:cNvCxnSpPr>
          <p:nvPr/>
        </p:nvCxnSpPr>
        <p:spPr>
          <a:xfrm>
            <a:off x="6253480" y="1657350"/>
            <a:ext cx="0" cy="20383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a:stCxn id="5" idx="2"/>
            <a:endCxn id="8" idx="0"/>
          </p:cNvCxnSpPr>
          <p:nvPr/>
        </p:nvCxnSpPr>
        <p:spPr>
          <a:xfrm>
            <a:off x="6253480" y="2523490"/>
            <a:ext cx="0" cy="19875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5" name="肘形连接符 24"/>
          <p:cNvCxnSpPr>
            <a:stCxn id="8" idx="2"/>
            <a:endCxn id="14" idx="0"/>
          </p:cNvCxnSpPr>
          <p:nvPr/>
        </p:nvCxnSpPr>
        <p:spPr>
          <a:xfrm rot="5400000">
            <a:off x="5113338" y="3640138"/>
            <a:ext cx="1395730" cy="884555"/>
          </a:xfrm>
          <a:prstGeom prst="bentConnector3">
            <a:avLst>
              <a:gd name="adj1" fmla="val 49977"/>
            </a:avLst>
          </a:prstGeom>
          <a:ln>
            <a:tailEnd type="arrow"/>
          </a:ln>
        </p:spPr>
        <p:style>
          <a:lnRef idx="2">
            <a:schemeClr val="accent1"/>
          </a:lnRef>
          <a:fillRef idx="0">
            <a:srgbClr val="FFFFFF"/>
          </a:fillRef>
          <a:effectRef idx="0">
            <a:srgbClr val="FFFFFF"/>
          </a:effectRef>
          <a:fontRef idx="minor">
            <a:schemeClr val="tx1"/>
          </a:fontRef>
        </p:style>
      </p:cxnSp>
      <p:cxnSp>
        <p:nvCxnSpPr>
          <p:cNvPr id="26" name="肘形连接符 25"/>
          <p:cNvCxnSpPr>
            <a:stCxn id="8" idx="2"/>
            <a:endCxn id="19" idx="0"/>
          </p:cNvCxnSpPr>
          <p:nvPr/>
        </p:nvCxnSpPr>
        <p:spPr>
          <a:xfrm rot="5400000" flipV="1">
            <a:off x="6619240" y="3018790"/>
            <a:ext cx="263525" cy="995045"/>
          </a:xfrm>
          <a:prstGeom prst="bentConnector3">
            <a:avLst>
              <a:gd name="adj1" fmla="val 50120"/>
            </a:avLst>
          </a:prstGeom>
          <a:ln>
            <a:tailEnd type="arrow"/>
          </a:ln>
        </p:spPr>
        <p:style>
          <a:lnRef idx="2">
            <a:schemeClr val="accent1"/>
          </a:lnRef>
          <a:fillRef idx="0">
            <a:srgbClr val="FFFFFF"/>
          </a:fillRef>
          <a:effectRef idx="0">
            <a:srgbClr val="FFFFFF"/>
          </a:effectRef>
          <a:fontRef idx="minor">
            <a:schemeClr val="tx1"/>
          </a:fontRef>
        </p:style>
      </p:cxnSp>
      <p:cxnSp>
        <p:nvCxnSpPr>
          <p:cNvPr id="27" name="直接箭头连接符 26"/>
          <p:cNvCxnSpPr>
            <a:stCxn id="19" idx="2"/>
            <a:endCxn id="20" idx="0"/>
          </p:cNvCxnSpPr>
          <p:nvPr/>
        </p:nvCxnSpPr>
        <p:spPr>
          <a:xfrm>
            <a:off x="7248525" y="4310380"/>
            <a:ext cx="0" cy="18288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8" name="直接箭头连接符 27"/>
          <p:cNvCxnSpPr>
            <a:stCxn id="20" idx="2"/>
            <a:endCxn id="21" idx="0"/>
          </p:cNvCxnSpPr>
          <p:nvPr/>
        </p:nvCxnSpPr>
        <p:spPr>
          <a:xfrm>
            <a:off x="7248525" y="5156200"/>
            <a:ext cx="0" cy="1739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9" name="肘形连接符 28"/>
          <p:cNvCxnSpPr>
            <a:stCxn id="21" idx="2"/>
            <a:endCxn id="22" idx="0"/>
          </p:cNvCxnSpPr>
          <p:nvPr/>
        </p:nvCxnSpPr>
        <p:spPr>
          <a:xfrm rot="5400000">
            <a:off x="6670358" y="5576253"/>
            <a:ext cx="161290" cy="995045"/>
          </a:xfrm>
          <a:prstGeom prst="bentConnector3">
            <a:avLst>
              <a:gd name="adj1" fmla="val 49803"/>
            </a:avLst>
          </a:prstGeom>
          <a:ln>
            <a:tailEnd type="arrow"/>
          </a:ln>
        </p:spPr>
        <p:style>
          <a:lnRef idx="2">
            <a:schemeClr val="accent1"/>
          </a:lnRef>
          <a:fillRef idx="0">
            <a:srgbClr val="FFFFFF"/>
          </a:fillRef>
          <a:effectRef idx="0">
            <a:srgbClr val="FFFFFF"/>
          </a:effectRef>
          <a:fontRef idx="minor">
            <a:schemeClr val="tx1"/>
          </a:fontRef>
        </p:style>
      </p:cxnSp>
      <p:cxnSp>
        <p:nvCxnSpPr>
          <p:cNvPr id="30" name="肘形连接符 29"/>
          <p:cNvCxnSpPr>
            <a:stCxn id="14" idx="2"/>
            <a:endCxn id="22" idx="0"/>
          </p:cNvCxnSpPr>
          <p:nvPr/>
        </p:nvCxnSpPr>
        <p:spPr>
          <a:xfrm rot="5400000" flipV="1">
            <a:off x="5455285" y="5356225"/>
            <a:ext cx="711835" cy="884555"/>
          </a:xfrm>
          <a:prstGeom prst="bentConnector3">
            <a:avLst>
              <a:gd name="adj1" fmla="val 50045"/>
            </a:avLst>
          </a:prstGeom>
          <a:ln>
            <a:tailEnd type="arrow"/>
          </a:ln>
        </p:spPr>
        <p:style>
          <a:lnRef idx="2">
            <a:schemeClr val="accent1"/>
          </a:lnRef>
          <a:fillRef idx="0">
            <a:srgbClr val="FFFFFF"/>
          </a:fillRef>
          <a:effectRef idx="0">
            <a:srgbClr val="FFFFFF"/>
          </a:effectRef>
          <a:fontRef idx="minor">
            <a:schemeClr val="tx1"/>
          </a:fontRef>
        </p:style>
      </p:cxnSp>
      <p:cxnSp>
        <p:nvCxnSpPr>
          <p:cNvPr id="31" name="直接连接符 30"/>
          <p:cNvCxnSpPr>
            <a:stCxn id="5" idx="3"/>
            <a:endCxn id="13" idx="1"/>
          </p:cNvCxnSpPr>
          <p:nvPr/>
        </p:nvCxnSpPr>
        <p:spPr>
          <a:xfrm>
            <a:off x="6952615" y="2192655"/>
            <a:ext cx="472440" cy="0"/>
          </a:xfrm>
          <a:prstGeom prst="line">
            <a:avLst/>
          </a:prstGeom>
          <a:ln w="12700" cap="flat" cmpd="sng" algn="ctr">
            <a:solidFill>
              <a:schemeClr val="accent1"/>
            </a:solidFill>
            <a:prstDash val="dash"/>
            <a:miter lim="800000"/>
          </a:ln>
        </p:spPr>
        <p:style>
          <a:lnRef idx="0">
            <a:schemeClr val="accent6"/>
          </a:lnRef>
          <a:fillRef idx="0">
            <a:srgbClr val="FFFFFF"/>
          </a:fillRef>
          <a:effectRef idx="0">
            <a:srgbClr val="FFFFFF"/>
          </a:effectRef>
          <a:fontRef idx="minor">
            <a:schemeClr val="tx1"/>
          </a:fontRef>
        </p:style>
      </p:cxnSp>
      <p:cxnSp>
        <p:nvCxnSpPr>
          <p:cNvPr id="32" name="直接连接符 31"/>
          <p:cNvCxnSpPr>
            <a:stCxn id="3" idx="3"/>
            <a:endCxn id="16" idx="1"/>
          </p:cNvCxnSpPr>
          <p:nvPr/>
        </p:nvCxnSpPr>
        <p:spPr>
          <a:xfrm>
            <a:off x="6952615" y="1326515"/>
            <a:ext cx="472440" cy="0"/>
          </a:xfrm>
          <a:prstGeom prst="line">
            <a:avLst/>
          </a:prstGeom>
        </p:spPr>
        <p:style>
          <a:lnRef idx="3">
            <a:schemeClr val="accent6"/>
          </a:lnRef>
          <a:fillRef idx="0">
            <a:srgbClr val="FFFFFF"/>
          </a:fillRef>
          <a:effectRef idx="0">
            <a:srgbClr val="FFFFFF"/>
          </a:effectRef>
          <a:fontRef idx="minor">
            <a:schemeClr val="tx1"/>
          </a:fontRef>
        </p:style>
      </p:cxnSp>
      <p:sp>
        <p:nvSpPr>
          <p:cNvPr id="10" name="文本框 9"/>
          <p:cNvSpPr txBox="1"/>
          <p:nvPr/>
        </p:nvSpPr>
        <p:spPr>
          <a:xfrm>
            <a:off x="8613140" y="1064260"/>
            <a:ext cx="3372485" cy="398780"/>
          </a:xfrm>
          <a:prstGeom prst="rect">
            <a:avLst/>
          </a:prstGeom>
          <a:noFill/>
        </p:spPr>
        <p:txBody>
          <a:bodyPr wrap="square">
            <a:spAutoFit/>
          </a:bodyPr>
          <a:p>
            <a:pPr algn="ctr"/>
            <a:r>
              <a:rPr lang="zh-CN" altLang="zh-CN" sz="2000" b="1"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rPr>
              <a:t>未审核用户无法进行下一步</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2" name="圆角矩形 1"/>
          <p:cNvSpPr/>
          <p:nvPr/>
        </p:nvSpPr>
        <p:spPr>
          <a:xfrm>
            <a:off x="1680210" y="1724025"/>
            <a:ext cx="5512435" cy="895985"/>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aphicFrame>
        <p:nvGraphicFramePr>
          <p:cNvPr id="4" name="表格 3"/>
          <p:cNvGraphicFramePr/>
          <p:nvPr/>
        </p:nvGraphicFramePr>
        <p:xfrm>
          <a:off x="914083" y="2719070"/>
          <a:ext cx="4338320" cy="1756410"/>
        </p:xfrm>
        <a:graphic>
          <a:graphicData uri="http://schemas.openxmlformats.org/drawingml/2006/table">
            <a:tbl>
              <a:tblPr/>
              <a:tblGrid>
                <a:gridCol w="981710"/>
                <a:gridCol w="552450"/>
                <a:gridCol w="806450"/>
                <a:gridCol w="920750"/>
                <a:gridCol w="1076960"/>
              </a:tblGrid>
              <a:tr h="232410">
                <a:tc>
                  <a:txBody>
                    <a:bodyPr/>
                    <a:p>
                      <a:pPr marL="0" indent="0" algn="ctr">
                        <a:spcBef>
                          <a:spcPct val="0"/>
                        </a:spcBef>
                        <a:spcAft>
                          <a:spcPct val="0"/>
                        </a:spcAft>
                      </a:pPr>
                      <a:r>
                        <a:rPr lang="zh-CN" sz="1100" b="1">
                          <a:latin typeface="宋体" panose="02010600030101010101" pitchFamily="2" charset="-122"/>
                          <a:ea typeface="宋体" panose="02010600030101010101" pitchFamily="2" charset="-122"/>
                        </a:rPr>
                        <a:t>所属部门</a:t>
                      </a:r>
                      <a:endParaRPr lang="zh-CN" sz="1100" b="1">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100" b="1">
                          <a:latin typeface="宋体" panose="02010600030101010101" pitchFamily="2" charset="-122"/>
                          <a:ea typeface="宋体" panose="02010600030101010101" pitchFamily="2" charset="-122"/>
                        </a:rPr>
                        <a:t>姓名</a:t>
                      </a:r>
                      <a:endParaRPr lang="zh-CN" sz="1100" b="1">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100" b="1">
                          <a:latin typeface="宋体" panose="02010600030101010101" pitchFamily="2" charset="-122"/>
                          <a:ea typeface="宋体" panose="02010600030101010101" pitchFamily="2" charset="-122"/>
                        </a:rPr>
                        <a:t>职务</a:t>
                      </a:r>
                      <a:endParaRPr lang="zh-CN" sz="1100" b="1">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100" b="1">
                          <a:latin typeface="宋体" panose="02010600030101010101" pitchFamily="2" charset="-122"/>
                          <a:ea typeface="宋体" panose="02010600030101010101" pitchFamily="2" charset="-122"/>
                        </a:rPr>
                        <a:t>手机</a:t>
                      </a:r>
                      <a:endParaRPr lang="zh-CN" sz="1100" b="1">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100" b="1">
                          <a:latin typeface="宋体" panose="02010600030101010101" pitchFamily="2" charset="-122"/>
                          <a:ea typeface="宋体" panose="02010600030101010101" pitchFamily="2" charset="-122"/>
                        </a:rPr>
                        <a:t>办公</a:t>
                      </a:r>
                      <a:r>
                        <a:rPr lang="zh-CN" sz="1100" b="1">
                          <a:latin typeface="Calibri" panose="020F0502020204030204"/>
                          <a:ea typeface="宋体" panose="02010600030101010101" pitchFamily="2" charset="-122"/>
                        </a:rPr>
                        <a:t>室</a:t>
                      </a:r>
                      <a:endParaRPr lang="zh-CN" sz="1100" b="1">
                        <a:latin typeface="Calibri" panose="020F05020202040302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81000">
                <a:tc>
                  <a:txBody>
                    <a:bodyPr/>
                    <a:p>
                      <a:pPr marL="0" indent="0" algn="ctr">
                        <a:spcBef>
                          <a:spcPct val="0"/>
                        </a:spcBef>
                        <a:spcAft>
                          <a:spcPct val="0"/>
                        </a:spcAft>
                      </a:pPr>
                      <a:r>
                        <a:rPr lang="zh-CN" sz="1100">
                          <a:latin typeface="Calibri" panose="020F0502020204030204"/>
                          <a:ea typeface="宋体" panose="02010600030101010101" pitchFamily="2" charset="-122"/>
                        </a:rPr>
                        <a:t>平台建设与管理办公室</a:t>
                      </a:r>
                      <a:endParaRPr lang="zh-CN" sz="1100">
                        <a:latin typeface="Calibri" panose="020F05020202040302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100">
                          <a:latin typeface="Calibri" panose="020F0502020204030204"/>
                          <a:ea typeface="宋体" panose="02010600030101010101" pitchFamily="2" charset="-122"/>
                        </a:rPr>
                        <a:t>周岩</a:t>
                      </a:r>
                      <a:endParaRPr lang="zh-CN" sz="1100">
                        <a:latin typeface="Calibri" panose="020F05020202040302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100">
                          <a:latin typeface="Calibri" panose="020F0502020204030204"/>
                          <a:ea typeface="宋体" panose="02010600030101010101" pitchFamily="2" charset="-122"/>
                        </a:rPr>
                        <a:t>综合行政</a:t>
                      </a:r>
                      <a:endParaRPr lang="zh-CN" sz="1100">
                        <a:latin typeface="Calibri" panose="020F05020202040302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100">
                          <a:latin typeface="Calibri" panose="020F0502020204030204"/>
                          <a:ea typeface="Calibri" panose="020F0502020204030204"/>
                        </a:rPr>
                        <a:t>15150429870</a:t>
                      </a:r>
                      <a:endParaRPr lang="en-US" altLang="zh-CN" sz="1100">
                        <a:latin typeface="Calibri" panose="020F0502020204030204"/>
                        <a:ea typeface="Calibri" panose="020F05020202040302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100">
                          <a:latin typeface="Calibri" panose="020F0502020204030204"/>
                          <a:ea typeface="宋体" panose="02010600030101010101" pitchFamily="2" charset="-122"/>
                        </a:rPr>
                        <a:t>生</a:t>
                      </a:r>
                      <a:r>
                        <a:rPr lang="en-US" altLang="zh-CN" sz="1100">
                          <a:latin typeface="Calibri" panose="020F0502020204030204"/>
                          <a:ea typeface="Calibri" panose="020F0502020204030204"/>
                        </a:rPr>
                        <a:t>317</a:t>
                      </a:r>
                      <a:r>
                        <a:rPr lang="zh-CN" sz="1100">
                          <a:latin typeface="Calibri" panose="020F0502020204030204"/>
                          <a:ea typeface="宋体" panose="02010600030101010101" pitchFamily="2" charset="-122"/>
                        </a:rPr>
                        <a:t>，</a:t>
                      </a:r>
                      <a:r>
                        <a:rPr lang="en-US" altLang="zh-CN" sz="1100">
                          <a:latin typeface="Calibri" panose="020F0502020204030204"/>
                          <a:ea typeface="Calibri" panose="020F0502020204030204"/>
                        </a:rPr>
                        <a:t>0512-65007210</a:t>
                      </a:r>
                      <a:endParaRPr lang="en-US" altLang="zh-CN" sz="1100">
                        <a:latin typeface="Calibri" panose="020F0502020204030204"/>
                        <a:ea typeface="Calibri" panose="020F05020202040302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81000">
                <a:tc>
                  <a:txBody>
                    <a:bodyPr/>
                    <a:p>
                      <a:pPr marL="0" indent="0" algn="ctr">
                        <a:spcBef>
                          <a:spcPct val="0"/>
                        </a:spcBef>
                        <a:spcAft>
                          <a:spcPct val="0"/>
                        </a:spcAft>
                      </a:pPr>
                      <a:r>
                        <a:rPr lang="zh-CN" sz="1100">
                          <a:latin typeface="Calibri" panose="020F0502020204030204"/>
                          <a:ea typeface="宋体" panose="02010600030101010101" pitchFamily="2" charset="-122"/>
                        </a:rPr>
                        <a:t>理化分析平台</a:t>
                      </a:r>
                      <a:endParaRPr lang="zh-CN" sz="1100">
                        <a:latin typeface="Calibri" panose="020F05020202040302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100">
                          <a:latin typeface="Calibri" panose="020F0502020204030204"/>
                          <a:ea typeface="宋体" panose="02010600030101010101" pitchFamily="2" charset="-122"/>
                        </a:rPr>
                        <a:t>柳后起</a:t>
                      </a:r>
                      <a:endParaRPr lang="zh-CN" sz="1100">
                        <a:latin typeface="Calibri" panose="020F05020202040302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100">
                          <a:latin typeface="Calibri" panose="020F0502020204030204"/>
                          <a:ea typeface="宋体" panose="02010600030101010101" pitchFamily="2" charset="-122"/>
                        </a:rPr>
                        <a:t>工程师</a:t>
                      </a:r>
                      <a:endParaRPr lang="zh-CN" sz="1100">
                        <a:latin typeface="Calibri" panose="020F05020202040302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100">
                          <a:latin typeface="Calibri" panose="020F0502020204030204"/>
                          <a:ea typeface="Calibri" panose="020F0502020204030204"/>
                        </a:rPr>
                        <a:t>13914092047</a:t>
                      </a:r>
                      <a:endParaRPr lang="en-US" altLang="zh-CN" sz="1100">
                        <a:latin typeface="Calibri" panose="020F0502020204030204"/>
                        <a:ea typeface="Calibri" panose="020F05020202040302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100">
                          <a:latin typeface="Calibri" panose="020F0502020204030204"/>
                          <a:ea typeface="宋体" panose="02010600030101010101" pitchFamily="2" charset="-122"/>
                        </a:rPr>
                        <a:t>明</a:t>
                      </a:r>
                      <a:r>
                        <a:rPr lang="en-US" altLang="zh-CN" sz="1100">
                          <a:latin typeface="Calibri" panose="020F0502020204030204"/>
                          <a:ea typeface="Calibri" panose="020F0502020204030204"/>
                        </a:rPr>
                        <a:t>A300a</a:t>
                      </a:r>
                      <a:endParaRPr lang="en-US" altLang="zh-CN" sz="1100">
                        <a:latin typeface="Calibri" panose="020F0502020204030204"/>
                        <a:ea typeface="Calibri" panose="020F05020202040302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81000">
                <a:tc>
                  <a:txBody>
                    <a:bodyPr/>
                    <a:p>
                      <a:pPr marL="0" indent="0" algn="ctr">
                        <a:spcBef>
                          <a:spcPct val="0"/>
                        </a:spcBef>
                        <a:spcAft>
                          <a:spcPct val="0"/>
                        </a:spcAft>
                      </a:pPr>
                      <a:r>
                        <a:rPr lang="zh-CN" sz="1100">
                          <a:latin typeface="Calibri" panose="020F0502020204030204"/>
                          <a:ea typeface="宋体" panose="02010600030101010101" pitchFamily="2" charset="-122"/>
                        </a:rPr>
                        <a:t>先进制造平台</a:t>
                      </a:r>
                      <a:endParaRPr lang="zh-CN" sz="1100">
                        <a:latin typeface="Calibri" panose="020F05020202040302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100">
                          <a:latin typeface="Calibri" panose="020F0502020204030204"/>
                          <a:ea typeface="宋体" panose="02010600030101010101" pitchFamily="2" charset="-122"/>
                        </a:rPr>
                        <a:t>徐蔚</a:t>
                      </a:r>
                      <a:endParaRPr lang="zh-CN" sz="1100">
                        <a:latin typeface="Calibri" panose="020F05020202040302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100">
                          <a:latin typeface="Calibri" panose="020F0502020204030204"/>
                          <a:ea typeface="宋体" panose="02010600030101010101" pitchFamily="2" charset="-122"/>
                        </a:rPr>
                        <a:t>工程师</a:t>
                      </a:r>
                      <a:endParaRPr lang="zh-CN" sz="1100">
                        <a:latin typeface="Calibri" panose="020F05020202040302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100">
                          <a:latin typeface="Calibri" panose="020F0502020204030204"/>
                          <a:ea typeface="Calibri" panose="020F0502020204030204"/>
                        </a:rPr>
                        <a:t>13024526576</a:t>
                      </a:r>
                      <a:endParaRPr lang="en-US" altLang="zh-CN" sz="1100">
                        <a:latin typeface="Calibri" panose="020F0502020204030204"/>
                        <a:ea typeface="Calibri" panose="020F05020202040302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100">
                          <a:latin typeface="Calibri" panose="020F0502020204030204"/>
                          <a:ea typeface="宋体" panose="02010600030101010101" pitchFamily="2" charset="-122"/>
                        </a:rPr>
                        <a:t>明</a:t>
                      </a:r>
                      <a:r>
                        <a:rPr lang="en-US" altLang="zh-CN" sz="1100">
                          <a:latin typeface="Calibri" panose="020F0502020204030204"/>
                          <a:ea typeface="Calibri" panose="020F0502020204030204"/>
                        </a:rPr>
                        <a:t>A300a</a:t>
                      </a:r>
                      <a:endParaRPr lang="en-US" altLang="zh-CN" sz="1100">
                        <a:latin typeface="Calibri" panose="020F0502020204030204"/>
                        <a:ea typeface="Calibri" panose="020F05020202040302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81000">
                <a:tc>
                  <a:txBody>
                    <a:bodyPr/>
                    <a:p>
                      <a:pPr marL="0" indent="0" algn="ctr">
                        <a:spcBef>
                          <a:spcPct val="0"/>
                        </a:spcBef>
                        <a:spcAft>
                          <a:spcPct val="0"/>
                        </a:spcAft>
                      </a:pPr>
                      <a:r>
                        <a:rPr lang="zh-CN" sz="1100">
                          <a:latin typeface="Calibri" panose="020F0502020204030204"/>
                          <a:ea typeface="宋体" panose="02010600030101010101" pitchFamily="2" charset="-122"/>
                        </a:rPr>
                        <a:t>生物医药平台</a:t>
                      </a:r>
                      <a:endParaRPr lang="zh-CN" sz="1100">
                        <a:latin typeface="Calibri" panose="020F05020202040302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100">
                          <a:latin typeface="Calibri" panose="020F0502020204030204"/>
                          <a:ea typeface="宋体" panose="02010600030101010101" pitchFamily="2" charset="-122"/>
                        </a:rPr>
                        <a:t>曾文萍</a:t>
                      </a:r>
                      <a:endParaRPr lang="zh-CN" sz="1100">
                        <a:latin typeface="Calibri" panose="020F05020202040302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100">
                          <a:latin typeface="Calibri" panose="020F0502020204030204"/>
                          <a:ea typeface="宋体" panose="02010600030101010101" pitchFamily="2" charset="-122"/>
                        </a:rPr>
                        <a:t>工程师</a:t>
                      </a:r>
                      <a:endParaRPr lang="zh-CN" sz="1100">
                        <a:latin typeface="Calibri" panose="020F05020202040302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100">
                          <a:latin typeface="Calibri" panose="020F0502020204030204"/>
                          <a:ea typeface="Calibri" panose="020F0502020204030204"/>
                        </a:rPr>
                        <a:t>13063443823</a:t>
                      </a:r>
                      <a:endParaRPr lang="en-US" altLang="zh-CN" sz="1100">
                        <a:latin typeface="Calibri" panose="020F0502020204030204"/>
                        <a:ea typeface="Calibri" panose="020F05020202040302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100">
                          <a:latin typeface="Calibri" panose="020F0502020204030204"/>
                          <a:ea typeface="宋体" panose="02010600030101010101" pitchFamily="2" charset="-122"/>
                        </a:rPr>
                        <a:t>明</a:t>
                      </a:r>
                      <a:r>
                        <a:rPr lang="en-US" altLang="zh-CN" sz="1100">
                          <a:latin typeface="Calibri" panose="020F0502020204030204"/>
                          <a:ea typeface="Calibri" panose="020F0502020204030204"/>
                        </a:rPr>
                        <a:t>C311</a:t>
                      </a:r>
                      <a:endParaRPr lang="en-US" altLang="zh-CN" sz="1100">
                        <a:latin typeface="Calibri" panose="020F0502020204030204"/>
                        <a:ea typeface="Calibri" panose="020F0502020204030204"/>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1" name="流程图: 可选过程 10"/>
          <p:cNvSpPr/>
          <p:nvPr/>
        </p:nvSpPr>
        <p:spPr>
          <a:xfrm>
            <a:off x="8313420" y="3647758"/>
            <a:ext cx="1230630" cy="662305"/>
          </a:xfrm>
          <a:prstGeom prst="flowChartAlternateProcess">
            <a:avLst/>
          </a:prstGeom>
        </p:spPr>
        <p:style>
          <a:lnRef idx="2">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a:sym typeface="+mn-ea"/>
              </a:rPr>
              <a:t>授权使用权限</a:t>
            </a:r>
            <a:endParaRPr lang="zh-CN" altLang="en-US">
              <a:sym typeface="+mn-ea"/>
            </a:endParaRPr>
          </a:p>
        </p:txBody>
      </p:sp>
      <p:cxnSp>
        <p:nvCxnSpPr>
          <p:cNvPr id="7" name="直接连接符 6"/>
          <p:cNvCxnSpPr>
            <a:stCxn id="19" idx="3"/>
            <a:endCxn id="11" idx="1"/>
          </p:cNvCxnSpPr>
          <p:nvPr/>
        </p:nvCxnSpPr>
        <p:spPr>
          <a:xfrm>
            <a:off x="7947660" y="3979545"/>
            <a:ext cx="365760" cy="0"/>
          </a:xfrm>
          <a:prstGeom prst="line">
            <a:avLst/>
          </a:prstGeom>
        </p:spPr>
        <p:style>
          <a:lnRef idx="3">
            <a:schemeClr val="accent6"/>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029335" y="1007110"/>
            <a:ext cx="8125460" cy="4216400"/>
          </a:xfrm>
          <a:prstGeom prst="rect">
            <a:avLst/>
          </a:prstGeom>
        </p:spPr>
      </p:pic>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2341245" cy="376238"/>
            </a:xfrm>
            <a:prstGeom prst="rect">
              <a:avLst/>
            </a:prstGeom>
          </p:spPr>
          <p:txBody>
            <a:bodyPr wrap="none">
              <a:spAutoFit/>
            </a:bodyPr>
            <a:lstStyle/>
            <a:p>
              <a:pPr defTabSz="913765">
                <a:defRPr/>
              </a:pP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用户登录</a:t>
              </a:r>
              <a:r>
                <a:rPr lang="en-US" altLang="zh-CN"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a:t>
              </a: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个人中心</a:t>
              </a:r>
              <a:endPar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03</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6" name="矩形 5"/>
          <p:cNvSpPr/>
          <p:nvPr/>
        </p:nvSpPr>
        <p:spPr>
          <a:xfrm>
            <a:off x="1577340" y="993775"/>
            <a:ext cx="427990" cy="23495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7" name="文本框 6"/>
          <p:cNvSpPr txBox="1"/>
          <p:nvPr/>
        </p:nvSpPr>
        <p:spPr>
          <a:xfrm>
            <a:off x="2415540" y="909955"/>
            <a:ext cx="6461125" cy="398780"/>
          </a:xfrm>
          <a:prstGeom prst="rect">
            <a:avLst/>
          </a:prstGeom>
          <a:noFill/>
        </p:spPr>
        <p:txBody>
          <a:bodyPr wrap="square" rtlCol="0">
            <a:spAutoFit/>
          </a:bodyPr>
          <a:p>
            <a:r>
              <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rPr>
              <a:t>未审核用户点击</a:t>
            </a:r>
            <a:r>
              <a:rPr lang="zh-CN" altLang="zh-CN" sz="2000" b="1"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sym typeface="+mn-ea"/>
              </a:rPr>
              <a:t>【个人中心】</a:t>
            </a:r>
            <a:r>
              <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rPr>
              <a:t>无法进入</a:t>
            </a:r>
            <a:r>
              <a:rPr lang="zh-CN" altLang="zh-CN" sz="2000" b="1"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sym typeface="+mn-ea"/>
              </a:rPr>
              <a:t>【</a:t>
            </a:r>
            <a:r>
              <a:rPr lang="zh-CN" altLang="zh-CN" sz="2000" b="1"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sym typeface="+mn-ea"/>
              </a:rPr>
              <a:t>系统首页</a:t>
            </a:r>
            <a:r>
              <a:rPr lang="zh-CN" altLang="zh-CN" sz="2000" b="1"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sym typeface="+mn-ea"/>
              </a:rPr>
              <a:t>】</a:t>
            </a:r>
            <a:endParaRPr lang="zh-CN" altLang="en-US" sz="2000" b="1" dirty="0">
              <a:solidFill>
                <a:srgbClr val="FF0000"/>
              </a:solidFill>
              <a:latin typeface="华文楷体" panose="02010600040101010101" pitchFamily="2" charset="-122"/>
              <a:ea typeface="华文楷体" panose="02010600040101010101" pitchFamily="2" charset="-122"/>
              <a:sym typeface="+mn-ea"/>
            </a:endParaRPr>
          </a:p>
        </p:txBody>
      </p:sp>
      <p:cxnSp>
        <p:nvCxnSpPr>
          <p:cNvPr id="12" name="直接箭头连接符 11"/>
          <p:cNvCxnSpPr/>
          <p:nvPr/>
        </p:nvCxnSpPr>
        <p:spPr>
          <a:xfrm>
            <a:off x="2025650" y="1314450"/>
            <a:ext cx="1235710" cy="173545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grpSp>
        <p:nvGrpSpPr>
          <p:cNvPr id="8" name="组合 7"/>
          <p:cNvGrpSpPr/>
          <p:nvPr/>
        </p:nvGrpSpPr>
        <p:grpSpPr>
          <a:xfrm>
            <a:off x="370840" y="3119120"/>
            <a:ext cx="11601450" cy="3452495"/>
            <a:chOff x="541" y="2179"/>
            <a:chExt cx="18270" cy="5437"/>
          </a:xfrm>
        </p:grpSpPr>
        <p:pic>
          <p:nvPicPr>
            <p:cNvPr id="13" name="图片 12"/>
            <p:cNvPicPr>
              <a:picLocks noChangeAspect="1"/>
            </p:cNvPicPr>
            <p:nvPr/>
          </p:nvPicPr>
          <p:blipFill>
            <a:blip r:embed="rId2"/>
            <a:stretch>
              <a:fillRect/>
            </a:stretch>
          </p:blipFill>
          <p:spPr>
            <a:xfrm>
              <a:off x="541" y="2206"/>
              <a:ext cx="18270" cy="5410"/>
            </a:xfrm>
            <a:prstGeom prst="rect">
              <a:avLst/>
            </a:prstGeom>
            <a:ln>
              <a:solidFill>
                <a:schemeClr val="accent1"/>
              </a:solidFill>
            </a:ln>
          </p:spPr>
        </p:pic>
        <p:sp>
          <p:nvSpPr>
            <p:cNvPr id="16" name="圆角矩形 15"/>
            <p:cNvSpPr/>
            <p:nvPr/>
          </p:nvSpPr>
          <p:spPr>
            <a:xfrm>
              <a:off x="12303" y="2179"/>
              <a:ext cx="5748" cy="878"/>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5"/>
          <p:cNvSpPr/>
          <p:nvPr/>
        </p:nvSpPr>
        <p:spPr bwMode="auto">
          <a:xfrm>
            <a:off x="1375824" y="2242560"/>
            <a:ext cx="2949995" cy="261455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lumMod val="65000"/>
            </a:schemeClr>
          </a:solidFill>
          <a:ln w="15875">
            <a:gradFill flip="none" rotWithShape="1">
              <a:gsLst>
                <a:gs pos="0">
                  <a:schemeClr val="bg1">
                    <a:lumMod val="65000"/>
                  </a:schemeClr>
                </a:gs>
                <a:gs pos="100000">
                  <a:schemeClr val="bg1"/>
                </a:gs>
              </a:gsLst>
              <a:lin ang="2700000" scaled="1"/>
              <a:tileRect/>
            </a:gradFill>
          </a:ln>
          <a:effectLst>
            <a:innerShdw blurRad="114300">
              <a:prstClr val="black"/>
            </a:innerShdw>
          </a:effectLst>
        </p:spPr>
        <p:txBody>
          <a:bodyPr vert="horz" wrap="square" lIns="91440" tIns="45720" rIns="91440" bIns="45720" numCol="1" anchor="t" anchorCtr="0" compatLnSpc="1"/>
          <a:lstStyle/>
          <a:p>
            <a:endParaRPr lang="zh-CN" altLang="en-US" sz="2400" dirty="0">
              <a:solidFill>
                <a:srgbClr val="005A9E"/>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7" name="Freeform 5"/>
          <p:cNvSpPr/>
          <p:nvPr/>
        </p:nvSpPr>
        <p:spPr bwMode="auto">
          <a:xfrm>
            <a:off x="1609835" y="2328421"/>
            <a:ext cx="2949995" cy="261455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61000"/>
                  <a:lumOff val="39000"/>
                </a:schemeClr>
              </a:gs>
              <a:gs pos="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266700" dist="203200" dir="6780000" algn="tl" rotWithShape="0">
              <a:prstClr val="black">
                <a:alpha val="40000"/>
              </a:prstClr>
            </a:outerShdw>
          </a:effectLst>
        </p:spPr>
        <p:txBody>
          <a:bodyPr vert="horz" wrap="square" lIns="91440" tIns="45720" rIns="91440" bIns="45720" numCol="1" anchor="t" anchorCtr="0" compatLnSpc="1"/>
          <a:lstStyle/>
          <a:p>
            <a:endParaRPr lang="zh-CN" altLang="en-US" sz="2400" dirty="0">
              <a:solidFill>
                <a:srgbClr val="005A9E"/>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8" name="矩形 47"/>
          <p:cNvSpPr/>
          <p:nvPr/>
        </p:nvSpPr>
        <p:spPr>
          <a:xfrm>
            <a:off x="1932844" y="2920015"/>
            <a:ext cx="2185008" cy="1043940"/>
          </a:xfrm>
          <a:prstGeom prst="rect">
            <a:avLst/>
          </a:prstGeom>
        </p:spPr>
        <p:txBody>
          <a:bodyPr wrap="square" lIns="121890" tIns="60945" rIns="121890" bIns="60945">
            <a:spAutoFit/>
          </a:bodyPr>
          <a:lstStyle/>
          <a:p>
            <a:pPr algn="ctr" defTabSz="933450">
              <a:spcBef>
                <a:spcPts val="0"/>
              </a:spcBef>
              <a:spcAft>
                <a:spcPts val="0"/>
              </a:spcAft>
              <a:defRPr/>
            </a:pPr>
            <a:r>
              <a:rPr lang="zh-CN" altLang="en-US" sz="6000"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目录</a:t>
            </a:r>
            <a:endParaRPr lang="zh-CN" altLang="en-US" sz="6000"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9" name="Rectangle 4"/>
          <p:cNvSpPr txBox="1">
            <a:spLocks noChangeArrowheads="1"/>
          </p:cNvSpPr>
          <p:nvPr/>
        </p:nvSpPr>
        <p:spPr bwMode="auto">
          <a:xfrm>
            <a:off x="1928788" y="3844049"/>
            <a:ext cx="2193121" cy="507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5" tIns="45702" rIns="91405"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spcBef>
                <a:spcPts val="0"/>
              </a:spcBef>
              <a:spcAft>
                <a:spcPts val="0"/>
              </a:spcAft>
              <a:defRPr/>
            </a:pPr>
            <a:r>
              <a:rPr lang="en-US" altLang="zh-CN" sz="2400" kern="0" dirty="0">
                <a:solidFill>
                  <a:schemeClr val="tx1">
                    <a:lumMod val="50000"/>
                    <a:lumOff val="50000"/>
                  </a:schemeClr>
                </a:solidFill>
                <a:latin typeface="Arial" panose="020B0604020202020204" pitchFamily="34" charset="0"/>
                <a:ea typeface="微软雅黑" panose="020B0503020204020204" charset="-122"/>
                <a:cs typeface="+mn-ea"/>
                <a:sym typeface="Arial" panose="020B0604020202020204" pitchFamily="34" charset="0"/>
              </a:rPr>
              <a:t>CONTENTS</a:t>
            </a:r>
            <a:endParaRPr lang="zh-CN" altLang="en-US" sz="2400" kern="0" dirty="0">
              <a:solidFill>
                <a:schemeClr val="tx1">
                  <a:lumMod val="50000"/>
                  <a:lumOff val="50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0" name="矩形 9"/>
          <p:cNvSpPr/>
          <p:nvPr/>
        </p:nvSpPr>
        <p:spPr>
          <a:xfrm>
            <a:off x="5052695" y="2242820"/>
            <a:ext cx="6376670" cy="3048000"/>
          </a:xfrm>
          <a:prstGeom prst="rect">
            <a:avLst/>
          </a:prstGeom>
        </p:spPr>
        <p:txBody>
          <a:bodyPr wrap="square" lIns="91440" tIns="45720" rIns="91440" bIns="45720">
            <a:spAutoFit/>
          </a:bodyPr>
          <a:p>
            <a:pPr indent="0" algn="l" defTabSz="913765" fontAlgn="auto">
              <a:lnSpc>
                <a:spcPct val="150000"/>
              </a:lnSpc>
              <a:spcBef>
                <a:spcPts val="0"/>
              </a:spcBef>
              <a:spcAft>
                <a:spcPts val="0"/>
              </a:spcAft>
              <a:defRPr/>
            </a:pPr>
            <a:r>
              <a:rPr lang="en-US" sz="4265" b="1" kern="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01   </a:t>
            </a:r>
            <a:r>
              <a:rPr lang="zh-CN" altLang="en-US" sz="4265" b="1" kern="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公共实验平台</a:t>
            </a:r>
            <a:r>
              <a:rPr lang="en-US" sz="4265" b="1" kern="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  </a:t>
            </a:r>
            <a:endParaRPr lang="en-US" sz="4265" b="1" kern="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a:p>
            <a:pPr indent="0" algn="l" defTabSz="913765" fontAlgn="auto">
              <a:lnSpc>
                <a:spcPct val="150000"/>
              </a:lnSpc>
              <a:spcBef>
                <a:spcPts val="0"/>
              </a:spcBef>
              <a:spcAft>
                <a:spcPts val="0"/>
              </a:spcAft>
              <a:defRPr/>
            </a:pPr>
            <a:r>
              <a:rPr lang="en-US" altLang="zh-CN" sz="4265" b="1" kern="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02   </a:t>
            </a:r>
            <a:r>
              <a:rPr lang="zh-CN" altLang="en-US" sz="4265" b="1" kern="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大仪系统网页</a:t>
            </a:r>
            <a:endParaRPr lang="zh-CN" altLang="en-US" sz="4265" b="1" kern="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a:p>
            <a:pPr indent="0" algn="l" defTabSz="913765" fontAlgn="auto">
              <a:lnSpc>
                <a:spcPct val="150000"/>
              </a:lnSpc>
              <a:spcBef>
                <a:spcPts val="0"/>
              </a:spcBef>
              <a:spcAft>
                <a:spcPts val="0"/>
              </a:spcAft>
              <a:buClrTx/>
              <a:buSzTx/>
              <a:buFontTx/>
              <a:defRPr/>
            </a:pPr>
            <a:r>
              <a:rPr lang="en-US" sz="4265" b="1" kern="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03   </a:t>
            </a:r>
            <a:r>
              <a:rPr lang="zh-CN" altLang="en-US" sz="4265" b="1" kern="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大仪微信服务号</a:t>
            </a:r>
            <a:endParaRPr lang="en-US" altLang="zh-CN" sz="3200" b="1" kern="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76225" y="1012190"/>
            <a:ext cx="11639550" cy="5219700"/>
          </a:xfrm>
          <a:prstGeom prst="rect">
            <a:avLst/>
          </a:prstGeom>
        </p:spPr>
      </p:pic>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1917382" cy="376238"/>
            </a:xfrm>
            <a:prstGeom prst="rect">
              <a:avLst/>
            </a:prstGeom>
          </p:spPr>
          <p:txBody>
            <a:bodyPr wrap="none">
              <a:spAutoFit/>
            </a:bodyPr>
            <a:lstStyle/>
            <a:p>
              <a:pPr defTabSz="913765">
                <a:defRPr/>
              </a:pP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申请加入课题组</a:t>
              </a:r>
              <a:endPar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03</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5" name="文本框 4"/>
          <p:cNvSpPr txBox="1"/>
          <p:nvPr/>
        </p:nvSpPr>
        <p:spPr>
          <a:xfrm>
            <a:off x="1681480" y="6071870"/>
            <a:ext cx="9839325" cy="706755"/>
          </a:xfrm>
          <a:prstGeom prst="rect">
            <a:avLst/>
          </a:prstGeom>
          <a:noFill/>
        </p:spPr>
        <p:txBody>
          <a:bodyPr wrap="square" rtlCol="0">
            <a:spAutoFit/>
          </a:bodyPr>
          <a:lstStyle/>
          <a:p>
            <a:pPr lvl="0" algn="ctr">
              <a:buClrTx/>
              <a:buSzTx/>
              <a:buFontTx/>
            </a:pPr>
            <a:r>
              <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rPr>
              <a:t>用户想要正常预约仪器，必须先加入课题组并且拥有一个付款账户的使用权限</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endParaRPr>
          </a:p>
          <a:p>
            <a:pPr lvl="0" algn="ctr">
              <a:buClrTx/>
              <a:buSzTx/>
              <a:buFontTx/>
            </a:pPr>
            <a:r>
              <a:rPr lang="zh-CN" altLang="en-US" sz="2000" b="1" dirty="0">
                <a:solidFill>
                  <a:schemeClr val="tx1"/>
                </a:solidFill>
                <a:latin typeface="华文楷体" panose="02010600040101010101" pitchFamily="2" charset="-122"/>
                <a:ea typeface="华文楷体" panose="02010600040101010101" pitchFamily="2" charset="-122"/>
                <a:sym typeface="+mn-ea"/>
              </a:rPr>
              <a:t>目前支持</a:t>
            </a:r>
            <a:r>
              <a:rPr lang="en-US" altLang="zh-CN" sz="2000" b="1" dirty="0">
                <a:solidFill>
                  <a:schemeClr val="tx1"/>
                </a:solidFill>
                <a:latin typeface="华文楷体" panose="02010600040101010101" pitchFamily="2" charset="-122"/>
                <a:ea typeface="华文楷体" panose="02010600040101010101" pitchFamily="2" charset="-122"/>
                <a:sym typeface="+mn-ea"/>
              </a:rPr>
              <a:t>1</a:t>
            </a:r>
            <a:r>
              <a:rPr lang="zh-CN" altLang="en-US" sz="2000" b="1" dirty="0">
                <a:solidFill>
                  <a:schemeClr val="tx1"/>
                </a:solidFill>
                <a:latin typeface="华文楷体" panose="02010600040101010101" pitchFamily="2" charset="-122"/>
                <a:ea typeface="华文楷体" panose="02010600040101010101" pitchFamily="2" charset="-122"/>
                <a:sym typeface="+mn-ea"/>
              </a:rPr>
              <a:t>个人加入多个课题组，预约仪器时需选择课题组账户</a:t>
            </a:r>
            <a:endParaRPr lang="zh-CN" altLang="en-US" sz="2000" b="1" dirty="0">
              <a:solidFill>
                <a:schemeClr val="tx1"/>
              </a:solidFill>
              <a:latin typeface="华文楷体" panose="02010600040101010101" pitchFamily="2" charset="-122"/>
              <a:ea typeface="华文楷体" panose="02010600040101010101" pitchFamily="2" charset="-122"/>
              <a:sym typeface="+mn-ea"/>
            </a:endParaRPr>
          </a:p>
        </p:txBody>
      </p:sp>
      <p:sp>
        <p:nvSpPr>
          <p:cNvPr id="6" name="圆角矩形 5"/>
          <p:cNvSpPr/>
          <p:nvPr/>
        </p:nvSpPr>
        <p:spPr>
          <a:xfrm>
            <a:off x="10753725" y="1706880"/>
            <a:ext cx="830580" cy="36893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 2"/>
          <p:cNvSpPr/>
          <p:nvPr/>
        </p:nvSpPr>
        <p:spPr>
          <a:xfrm>
            <a:off x="9577705" y="1043940"/>
            <a:ext cx="443230" cy="45466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7" name="圆角矩形 6"/>
          <p:cNvSpPr/>
          <p:nvPr/>
        </p:nvSpPr>
        <p:spPr>
          <a:xfrm>
            <a:off x="322580" y="1944370"/>
            <a:ext cx="898525" cy="2628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2"/>
          <a:stretch>
            <a:fillRect/>
          </a:stretch>
        </p:blipFill>
        <p:spPr>
          <a:xfrm>
            <a:off x="5095875" y="3091815"/>
            <a:ext cx="2000250" cy="28130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645795" cy="376238"/>
            </a:xfrm>
            <a:prstGeom prst="rect">
              <a:avLst/>
            </a:prstGeom>
          </p:spPr>
          <p:txBody>
            <a:bodyPr wrap="none">
              <a:spAutoFit/>
            </a:bodyPr>
            <a:lstStyle/>
            <a:p>
              <a:pPr defTabSz="913765">
                <a:defRPr/>
              </a:pP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培训</a:t>
              </a:r>
              <a:endPar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04</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4" name="流程图: 可选过程 3"/>
          <p:cNvSpPr/>
          <p:nvPr/>
        </p:nvSpPr>
        <p:spPr>
          <a:xfrm>
            <a:off x="3362960" y="995045"/>
            <a:ext cx="159829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1</a:t>
            </a:r>
            <a:r>
              <a:rPr lang="zh-CN" altLang="en-US"/>
              <a:t>用户注册</a:t>
            </a:r>
            <a:endParaRPr lang="zh-CN" altLang="en-US"/>
          </a:p>
        </p:txBody>
      </p:sp>
      <p:sp>
        <p:nvSpPr>
          <p:cNvPr id="9" name="流程图: 可选过程 8"/>
          <p:cNvSpPr/>
          <p:nvPr/>
        </p:nvSpPr>
        <p:spPr>
          <a:xfrm>
            <a:off x="3362960" y="1861185"/>
            <a:ext cx="159829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2</a:t>
            </a:r>
            <a:r>
              <a:rPr lang="zh-CN" altLang="en-US"/>
              <a:t>卡关联</a:t>
            </a:r>
            <a:endParaRPr lang="zh-CN" altLang="en-US"/>
          </a:p>
        </p:txBody>
      </p:sp>
      <p:sp>
        <p:nvSpPr>
          <p:cNvPr id="10" name="流程图: 可选过程 9"/>
          <p:cNvSpPr/>
          <p:nvPr/>
        </p:nvSpPr>
        <p:spPr>
          <a:xfrm>
            <a:off x="3362960" y="2722245"/>
            <a:ext cx="159829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3</a:t>
            </a:r>
            <a:r>
              <a:rPr lang="zh-CN" altLang="en-US"/>
              <a:t>申请加入课题组</a:t>
            </a:r>
            <a:endParaRPr lang="zh-CN" altLang="en-US"/>
          </a:p>
        </p:txBody>
      </p:sp>
      <p:sp>
        <p:nvSpPr>
          <p:cNvPr id="13" name="流程图: 可选过程 12"/>
          <p:cNvSpPr/>
          <p:nvPr/>
        </p:nvSpPr>
        <p:spPr>
          <a:xfrm>
            <a:off x="5433695" y="1861185"/>
            <a:ext cx="1230630" cy="662305"/>
          </a:xfrm>
          <a:prstGeom prst="flowChartAlternateProcess">
            <a:avLst/>
          </a:prstGeom>
        </p:spPr>
        <p:style>
          <a:lnRef idx="2">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a:sym typeface="+mn-ea"/>
              </a:rPr>
              <a:t>设置</a:t>
            </a:r>
            <a:r>
              <a:rPr lang="zh-CN" altLang="en-US">
                <a:sym typeface="+mn-ea"/>
              </a:rPr>
              <a:t>管理员</a:t>
            </a:r>
            <a:endParaRPr lang="zh-CN" altLang="en-US">
              <a:sym typeface="+mn-ea"/>
            </a:endParaRPr>
          </a:p>
        </p:txBody>
      </p:sp>
      <p:sp>
        <p:nvSpPr>
          <p:cNvPr id="14" name="流程图: 可选过程 13"/>
          <p:cNvSpPr/>
          <p:nvPr/>
        </p:nvSpPr>
        <p:spPr>
          <a:xfrm>
            <a:off x="2197100" y="4641850"/>
            <a:ext cx="138747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7</a:t>
            </a:r>
            <a:r>
              <a:rPr lang="zh-CN" altLang="en-US"/>
              <a:t>委托加工</a:t>
            </a:r>
            <a:endParaRPr lang="zh-CN" altLang="en-US"/>
          </a:p>
        </p:txBody>
      </p:sp>
      <p:sp>
        <p:nvSpPr>
          <p:cNvPr id="16" name="流程图: 可选过程 15"/>
          <p:cNvSpPr/>
          <p:nvPr/>
        </p:nvSpPr>
        <p:spPr>
          <a:xfrm>
            <a:off x="5433695" y="995045"/>
            <a:ext cx="1230630" cy="662305"/>
          </a:xfrm>
          <a:prstGeom prst="flowChartAlternateProcess">
            <a:avLst/>
          </a:prstGeom>
        </p:spPr>
        <p:style>
          <a:lnRef idx="2">
            <a:schemeClr val="lt1"/>
          </a:lnRef>
          <a:fillRef idx="1">
            <a:schemeClr val="accent6"/>
          </a:fillRef>
          <a:effectRef idx="1">
            <a:schemeClr val="accent6"/>
          </a:effectRef>
          <a:fontRef idx="minor">
            <a:schemeClr val="lt1"/>
          </a:fontRef>
        </p:style>
        <p:txBody>
          <a:bodyPr rtlCol="0" anchor="ctr"/>
          <a:p>
            <a:pPr algn="ctr"/>
            <a:r>
              <a:rPr lang="zh-CN" altLang="en-US"/>
              <a:t>用户注册审核</a:t>
            </a:r>
            <a:endParaRPr lang="zh-CN" altLang="en-US"/>
          </a:p>
        </p:txBody>
      </p:sp>
      <p:sp>
        <p:nvSpPr>
          <p:cNvPr id="18" name="文本框 17"/>
          <p:cNvSpPr txBox="1"/>
          <p:nvPr/>
        </p:nvSpPr>
        <p:spPr>
          <a:xfrm>
            <a:off x="7005320" y="1980565"/>
            <a:ext cx="1818005" cy="398780"/>
          </a:xfrm>
          <a:prstGeom prst="rect">
            <a:avLst/>
          </a:prstGeom>
          <a:noFill/>
        </p:spPr>
        <p:txBody>
          <a:bodyPr wrap="square" rtlCol="0" anchor="t">
            <a:spAutoFit/>
          </a:bodyPr>
          <a:p>
            <a:pPr algn="ctr"/>
            <a:r>
              <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rPr>
              <a:t>无需可忽略</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endParaRPr>
          </a:p>
        </p:txBody>
      </p:sp>
      <p:sp>
        <p:nvSpPr>
          <p:cNvPr id="19" name="流程图: 可选过程 18"/>
          <p:cNvSpPr/>
          <p:nvPr/>
        </p:nvSpPr>
        <p:spPr>
          <a:xfrm>
            <a:off x="4465320" y="3611245"/>
            <a:ext cx="159829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4</a:t>
            </a:r>
            <a:r>
              <a:rPr lang="zh-CN" altLang="en-US"/>
              <a:t>培训</a:t>
            </a:r>
            <a:endParaRPr lang="zh-CN" altLang="en-US"/>
          </a:p>
        </p:txBody>
      </p:sp>
      <p:sp>
        <p:nvSpPr>
          <p:cNvPr id="20" name="流程图: 可选过程 19"/>
          <p:cNvSpPr/>
          <p:nvPr/>
        </p:nvSpPr>
        <p:spPr>
          <a:xfrm>
            <a:off x="4465320" y="4467225"/>
            <a:ext cx="1598295" cy="66294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5</a:t>
            </a:r>
            <a:r>
              <a:rPr lang="zh-CN" altLang="en-US"/>
              <a:t>预约设备</a:t>
            </a:r>
            <a:endParaRPr lang="zh-CN" altLang="en-US"/>
          </a:p>
        </p:txBody>
      </p:sp>
      <p:sp>
        <p:nvSpPr>
          <p:cNvPr id="21" name="流程图: 可选过程 20"/>
          <p:cNvSpPr/>
          <p:nvPr/>
        </p:nvSpPr>
        <p:spPr>
          <a:xfrm>
            <a:off x="4465320" y="5304155"/>
            <a:ext cx="1598295" cy="66294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6</a:t>
            </a:r>
            <a:r>
              <a:rPr lang="zh-CN" altLang="en-US"/>
              <a:t>上机操作</a:t>
            </a:r>
            <a:endParaRPr lang="zh-CN" altLang="en-US"/>
          </a:p>
        </p:txBody>
      </p:sp>
      <p:sp>
        <p:nvSpPr>
          <p:cNvPr id="22" name="流程图: 可选过程 21"/>
          <p:cNvSpPr/>
          <p:nvPr/>
        </p:nvSpPr>
        <p:spPr>
          <a:xfrm>
            <a:off x="3479165" y="6154420"/>
            <a:ext cx="1482090" cy="66294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8</a:t>
            </a:r>
            <a:r>
              <a:rPr lang="zh-CN" altLang="en-US"/>
              <a:t>测试结果</a:t>
            </a:r>
            <a:endParaRPr lang="zh-CN" altLang="en-US"/>
          </a:p>
        </p:txBody>
      </p:sp>
      <p:cxnSp>
        <p:nvCxnSpPr>
          <p:cNvPr id="23" name="直接箭头连接符 22"/>
          <p:cNvCxnSpPr>
            <a:stCxn id="4" idx="2"/>
            <a:endCxn id="9" idx="0"/>
          </p:cNvCxnSpPr>
          <p:nvPr/>
        </p:nvCxnSpPr>
        <p:spPr>
          <a:xfrm>
            <a:off x="4162425" y="1657350"/>
            <a:ext cx="0" cy="20383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a:stCxn id="9" idx="2"/>
            <a:endCxn id="10" idx="0"/>
          </p:cNvCxnSpPr>
          <p:nvPr/>
        </p:nvCxnSpPr>
        <p:spPr>
          <a:xfrm>
            <a:off x="4162425" y="2523490"/>
            <a:ext cx="0" cy="19875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5" name="肘形连接符 24"/>
          <p:cNvCxnSpPr>
            <a:stCxn id="10" idx="2"/>
            <a:endCxn id="14" idx="0"/>
          </p:cNvCxnSpPr>
          <p:nvPr/>
        </p:nvCxnSpPr>
        <p:spPr>
          <a:xfrm rot="5400000">
            <a:off x="2898140" y="3377565"/>
            <a:ext cx="1257300" cy="1271270"/>
          </a:xfrm>
          <a:prstGeom prst="bentConnector3">
            <a:avLst>
              <a:gd name="adj1" fmla="val 50000"/>
            </a:avLst>
          </a:prstGeom>
          <a:ln>
            <a:tailEnd type="arrow"/>
          </a:ln>
        </p:spPr>
        <p:style>
          <a:lnRef idx="2">
            <a:schemeClr val="accent1"/>
          </a:lnRef>
          <a:fillRef idx="0">
            <a:srgbClr val="FFFFFF"/>
          </a:fillRef>
          <a:effectRef idx="0">
            <a:srgbClr val="FFFFFF"/>
          </a:effectRef>
          <a:fontRef idx="minor">
            <a:schemeClr val="tx1"/>
          </a:fontRef>
        </p:style>
      </p:cxnSp>
      <p:cxnSp>
        <p:nvCxnSpPr>
          <p:cNvPr id="26" name="肘形连接符 25"/>
          <p:cNvCxnSpPr>
            <a:stCxn id="10" idx="2"/>
            <a:endCxn id="19" idx="0"/>
          </p:cNvCxnSpPr>
          <p:nvPr/>
        </p:nvCxnSpPr>
        <p:spPr>
          <a:xfrm rot="5400000" flipV="1">
            <a:off x="4600258" y="2946718"/>
            <a:ext cx="226695" cy="1102360"/>
          </a:xfrm>
          <a:prstGeom prst="bentConnector3">
            <a:avLst>
              <a:gd name="adj1" fmla="val 50000"/>
            </a:avLst>
          </a:prstGeom>
          <a:ln>
            <a:tailEnd type="arrow"/>
          </a:ln>
        </p:spPr>
        <p:style>
          <a:lnRef idx="2">
            <a:schemeClr val="accent1"/>
          </a:lnRef>
          <a:fillRef idx="0">
            <a:srgbClr val="FFFFFF"/>
          </a:fillRef>
          <a:effectRef idx="0">
            <a:srgbClr val="FFFFFF"/>
          </a:effectRef>
          <a:fontRef idx="minor">
            <a:schemeClr val="tx1"/>
          </a:fontRef>
        </p:style>
      </p:cxnSp>
      <p:cxnSp>
        <p:nvCxnSpPr>
          <p:cNvPr id="27" name="直接箭头连接符 26"/>
          <p:cNvCxnSpPr>
            <a:stCxn id="19" idx="2"/>
            <a:endCxn id="20" idx="0"/>
          </p:cNvCxnSpPr>
          <p:nvPr/>
        </p:nvCxnSpPr>
        <p:spPr>
          <a:xfrm>
            <a:off x="5264785" y="4273550"/>
            <a:ext cx="0" cy="19367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8" name="直接箭头连接符 27"/>
          <p:cNvCxnSpPr>
            <a:stCxn id="20" idx="2"/>
            <a:endCxn id="21" idx="0"/>
          </p:cNvCxnSpPr>
          <p:nvPr/>
        </p:nvCxnSpPr>
        <p:spPr>
          <a:xfrm>
            <a:off x="5264785" y="5130165"/>
            <a:ext cx="0" cy="1739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9" name="肘形连接符 28"/>
          <p:cNvCxnSpPr>
            <a:stCxn id="21" idx="2"/>
            <a:endCxn id="22" idx="0"/>
          </p:cNvCxnSpPr>
          <p:nvPr/>
        </p:nvCxnSpPr>
        <p:spPr>
          <a:xfrm rot="5400000">
            <a:off x="4648835" y="5538470"/>
            <a:ext cx="187325" cy="1044575"/>
          </a:xfrm>
          <a:prstGeom prst="bentConnector3">
            <a:avLst>
              <a:gd name="adj1" fmla="val 50169"/>
            </a:avLst>
          </a:prstGeom>
          <a:ln>
            <a:tailEnd type="arrow"/>
          </a:ln>
        </p:spPr>
        <p:style>
          <a:lnRef idx="2">
            <a:schemeClr val="accent1"/>
          </a:lnRef>
          <a:fillRef idx="0">
            <a:srgbClr val="FFFFFF"/>
          </a:fillRef>
          <a:effectRef idx="0">
            <a:srgbClr val="FFFFFF"/>
          </a:effectRef>
          <a:fontRef idx="minor">
            <a:schemeClr val="tx1"/>
          </a:fontRef>
        </p:style>
      </p:cxnSp>
      <p:cxnSp>
        <p:nvCxnSpPr>
          <p:cNvPr id="30" name="肘形连接符 29"/>
          <p:cNvCxnSpPr>
            <a:stCxn id="14" idx="2"/>
            <a:endCxn id="22" idx="0"/>
          </p:cNvCxnSpPr>
          <p:nvPr/>
        </p:nvCxnSpPr>
        <p:spPr>
          <a:xfrm rot="5400000" flipV="1">
            <a:off x="3130550" y="5064760"/>
            <a:ext cx="850265" cy="1329055"/>
          </a:xfrm>
          <a:prstGeom prst="bentConnector3">
            <a:avLst>
              <a:gd name="adj1" fmla="val 50037"/>
            </a:avLst>
          </a:prstGeom>
          <a:ln>
            <a:tailEnd type="arrow"/>
          </a:ln>
        </p:spPr>
        <p:style>
          <a:lnRef idx="2">
            <a:schemeClr val="accent1"/>
          </a:lnRef>
          <a:fillRef idx="0">
            <a:srgbClr val="FFFFFF"/>
          </a:fillRef>
          <a:effectRef idx="0">
            <a:srgbClr val="FFFFFF"/>
          </a:effectRef>
          <a:fontRef idx="minor">
            <a:schemeClr val="tx1"/>
          </a:fontRef>
        </p:style>
      </p:cxnSp>
      <p:cxnSp>
        <p:nvCxnSpPr>
          <p:cNvPr id="31" name="直接连接符 30"/>
          <p:cNvCxnSpPr>
            <a:stCxn id="9" idx="3"/>
            <a:endCxn id="13" idx="1"/>
          </p:cNvCxnSpPr>
          <p:nvPr/>
        </p:nvCxnSpPr>
        <p:spPr>
          <a:xfrm>
            <a:off x="4961255" y="2192655"/>
            <a:ext cx="472440" cy="0"/>
          </a:xfrm>
          <a:prstGeom prst="line">
            <a:avLst/>
          </a:prstGeom>
          <a:ln w="12700" cap="flat" cmpd="sng" algn="ctr">
            <a:solidFill>
              <a:schemeClr val="accent1"/>
            </a:solidFill>
            <a:prstDash val="dash"/>
            <a:miter lim="800000"/>
          </a:ln>
        </p:spPr>
        <p:style>
          <a:lnRef idx="0">
            <a:schemeClr val="accent6"/>
          </a:lnRef>
          <a:fillRef idx="0">
            <a:srgbClr val="FFFFFF"/>
          </a:fillRef>
          <a:effectRef idx="0">
            <a:srgbClr val="FFFFFF"/>
          </a:effectRef>
          <a:fontRef idx="minor">
            <a:schemeClr val="tx1"/>
          </a:fontRef>
        </p:style>
      </p:cxnSp>
      <p:cxnSp>
        <p:nvCxnSpPr>
          <p:cNvPr id="32" name="直接连接符 31"/>
          <p:cNvCxnSpPr/>
          <p:nvPr/>
        </p:nvCxnSpPr>
        <p:spPr>
          <a:xfrm>
            <a:off x="4961255" y="1326515"/>
            <a:ext cx="472440" cy="0"/>
          </a:xfrm>
          <a:prstGeom prst="line">
            <a:avLst/>
          </a:prstGeom>
        </p:spPr>
        <p:style>
          <a:lnRef idx="3">
            <a:schemeClr val="accent6"/>
          </a:lnRef>
          <a:fillRef idx="0">
            <a:srgbClr val="FFFFFF"/>
          </a:fillRef>
          <a:effectRef idx="0">
            <a:srgbClr val="FFFFFF"/>
          </a:effectRef>
          <a:fontRef idx="minor">
            <a:schemeClr val="tx1"/>
          </a:fontRef>
        </p:style>
      </p:cxnSp>
      <p:sp>
        <p:nvSpPr>
          <p:cNvPr id="11" name="文本框 10"/>
          <p:cNvSpPr txBox="1"/>
          <p:nvPr/>
        </p:nvSpPr>
        <p:spPr>
          <a:xfrm>
            <a:off x="6621780" y="1064260"/>
            <a:ext cx="3372485" cy="398780"/>
          </a:xfrm>
          <a:prstGeom prst="rect">
            <a:avLst/>
          </a:prstGeom>
          <a:noFill/>
        </p:spPr>
        <p:txBody>
          <a:bodyPr wrap="square">
            <a:spAutoFit/>
          </a:bodyPr>
          <a:p>
            <a:pPr algn="ctr"/>
            <a:r>
              <a:rPr lang="zh-CN" altLang="zh-CN" sz="2000" b="1"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rPr>
              <a:t>未审核用户无法进行下一步</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2" name="流程图: 可选过程 11"/>
          <p:cNvSpPr/>
          <p:nvPr/>
        </p:nvSpPr>
        <p:spPr>
          <a:xfrm>
            <a:off x="6366510" y="3611245"/>
            <a:ext cx="1230630" cy="662305"/>
          </a:xfrm>
          <a:prstGeom prst="flowChartAlternateProcess">
            <a:avLst/>
          </a:prstGeom>
        </p:spPr>
        <p:style>
          <a:lnRef idx="2">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a:sym typeface="+mn-ea"/>
              </a:rPr>
              <a:t>授权使用权限</a:t>
            </a:r>
            <a:endParaRPr lang="zh-CN" altLang="en-US">
              <a:sym typeface="+mn-ea"/>
            </a:endParaRPr>
          </a:p>
        </p:txBody>
      </p:sp>
      <p:cxnSp>
        <p:nvCxnSpPr>
          <p:cNvPr id="17" name="直接连接符 16"/>
          <p:cNvCxnSpPr>
            <a:stCxn id="19" idx="3"/>
            <a:endCxn id="12" idx="1"/>
          </p:cNvCxnSpPr>
          <p:nvPr/>
        </p:nvCxnSpPr>
        <p:spPr>
          <a:xfrm>
            <a:off x="6063615" y="3942715"/>
            <a:ext cx="302895" cy="0"/>
          </a:xfrm>
          <a:prstGeom prst="line">
            <a:avLst/>
          </a:prstGeom>
        </p:spPr>
        <p:style>
          <a:lnRef idx="3">
            <a:schemeClr val="accent6"/>
          </a:lnRef>
          <a:fillRef idx="0">
            <a:srgbClr val="FFFFFF"/>
          </a:fillRef>
          <a:effectRef idx="0">
            <a:srgbClr val="FFFFFF"/>
          </a:effectRef>
          <a:fontRef idx="minor">
            <a:schemeClr val="tx1"/>
          </a:fontRef>
        </p:style>
      </p:cxnSp>
      <p:sp>
        <p:nvSpPr>
          <p:cNvPr id="15" name="文本框 14"/>
          <p:cNvSpPr txBox="1"/>
          <p:nvPr/>
        </p:nvSpPr>
        <p:spPr>
          <a:xfrm>
            <a:off x="7900035" y="3405505"/>
            <a:ext cx="3613785" cy="1322070"/>
          </a:xfrm>
          <a:prstGeom prst="rect">
            <a:avLst/>
          </a:prstGeom>
          <a:noFill/>
        </p:spPr>
        <p:txBody>
          <a:bodyPr wrap="square">
            <a:spAutoFit/>
          </a:bodyPr>
          <a:p>
            <a:pPr algn="ctr"/>
            <a:r>
              <a:rPr lang="zh-CN" altLang="zh-CN" sz="2000" b="1"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rPr>
              <a:t>请关注平台网页通知或联系仪器管理员了解设备培训信息，培训通过后请仪器管理员授权设备使用权限方可预约设备</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33" name="圆角矩形 32"/>
          <p:cNvSpPr/>
          <p:nvPr/>
        </p:nvSpPr>
        <p:spPr>
          <a:xfrm>
            <a:off x="4329430" y="3383915"/>
            <a:ext cx="7341235" cy="135255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87985" y="1184910"/>
            <a:ext cx="11639550" cy="5219700"/>
          </a:xfrm>
          <a:prstGeom prst="rect">
            <a:avLst/>
          </a:prstGeom>
        </p:spPr>
      </p:pic>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2256473" cy="376238"/>
            </a:xfrm>
            <a:prstGeom prst="rect">
              <a:avLst/>
            </a:prstGeom>
          </p:spPr>
          <p:txBody>
            <a:bodyPr wrap="none">
              <a:spAutoFit/>
            </a:bodyPr>
            <a:lstStyle/>
            <a:p>
              <a:pPr defTabSz="913765">
                <a:defRPr/>
              </a:pP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仪器预约</a:t>
              </a:r>
              <a:r>
                <a:rPr lang="en-US" altLang="zh-CN"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a:t>
              </a: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仪器速览</a:t>
              </a:r>
              <a:endPar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05</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10" name="矩形 9"/>
          <p:cNvSpPr/>
          <p:nvPr/>
        </p:nvSpPr>
        <p:spPr>
          <a:xfrm>
            <a:off x="474304" y="1671042"/>
            <a:ext cx="683143" cy="192021"/>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a:off x="6117167" y="2980267"/>
            <a:ext cx="237067" cy="702733"/>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12"/>
          <p:cNvSpPr/>
          <p:nvPr/>
        </p:nvSpPr>
        <p:spPr>
          <a:xfrm flipH="1">
            <a:off x="5853853" y="2980267"/>
            <a:ext cx="276860" cy="70358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a:off x="5808980" y="4138930"/>
            <a:ext cx="338455" cy="45085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文本框 17"/>
          <p:cNvSpPr txBox="1"/>
          <p:nvPr/>
        </p:nvSpPr>
        <p:spPr>
          <a:xfrm>
            <a:off x="4375785" y="4149090"/>
            <a:ext cx="1498600" cy="306705"/>
          </a:xfrm>
          <a:prstGeom prst="rect">
            <a:avLst/>
          </a:prstGeom>
          <a:noFill/>
        </p:spPr>
        <p:txBody>
          <a:bodyPr wrap="square">
            <a:spAutoFit/>
          </a:bodyPr>
          <a:lstStyle/>
          <a:p>
            <a:r>
              <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灰色</a:t>
            </a:r>
            <a:r>
              <a:rPr lang="en-US" altLang="zh-CN"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无法预约</a:t>
            </a:r>
            <a:endPar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4" name="文本框 13"/>
          <p:cNvSpPr txBox="1"/>
          <p:nvPr/>
        </p:nvSpPr>
        <p:spPr>
          <a:xfrm>
            <a:off x="4380865" y="2903220"/>
            <a:ext cx="1426845" cy="306705"/>
          </a:xfrm>
          <a:prstGeom prst="rect">
            <a:avLst/>
          </a:prstGeom>
          <a:noFill/>
        </p:spPr>
        <p:txBody>
          <a:bodyPr wrap="square">
            <a:spAutoFit/>
          </a:bodyPr>
          <a:lstStyle/>
          <a:p>
            <a:r>
              <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绿色</a:t>
            </a:r>
            <a:r>
              <a:rPr lang="en-US" altLang="zh-CN"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按时预约</a:t>
            </a:r>
            <a:endPar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6" name="文本框 15"/>
          <p:cNvSpPr txBox="1"/>
          <p:nvPr/>
        </p:nvSpPr>
        <p:spPr>
          <a:xfrm>
            <a:off x="6484620" y="2903220"/>
            <a:ext cx="1442085" cy="306705"/>
          </a:xfrm>
          <a:prstGeom prst="rect">
            <a:avLst/>
          </a:prstGeom>
          <a:noFill/>
        </p:spPr>
        <p:txBody>
          <a:bodyPr wrap="square">
            <a:spAutoFit/>
          </a:bodyPr>
          <a:lstStyle/>
          <a:p>
            <a:r>
              <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蓝色</a:t>
            </a:r>
            <a:r>
              <a:rPr lang="en-US" altLang="zh-CN"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委托预约</a:t>
            </a:r>
            <a:endPar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6" name="矩形 5"/>
          <p:cNvSpPr/>
          <p:nvPr/>
        </p:nvSpPr>
        <p:spPr>
          <a:xfrm>
            <a:off x="8785225" y="1179195"/>
            <a:ext cx="478790" cy="48006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no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2256473" cy="376238"/>
            </a:xfrm>
            <a:prstGeom prst="rect">
              <a:avLst/>
            </a:prstGeom>
          </p:spPr>
          <p:txBody>
            <a:bodyPr wrap="none">
              <a:spAutoFit/>
            </a:bodyPr>
            <a:lstStyle/>
            <a:p>
              <a:pPr defTabSz="913765">
                <a:defRPr/>
              </a:pP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仪器预约</a:t>
              </a:r>
              <a:r>
                <a:rPr lang="en-US" altLang="zh-CN"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a:t>
              </a: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按时预约</a:t>
              </a:r>
              <a:endPar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05</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5" name="文本框 4"/>
          <p:cNvSpPr txBox="1"/>
          <p:nvPr/>
        </p:nvSpPr>
        <p:spPr>
          <a:xfrm>
            <a:off x="6583072" y="2019069"/>
            <a:ext cx="3580696" cy="306705"/>
          </a:xfrm>
          <a:prstGeom prst="rect">
            <a:avLst/>
          </a:prstGeom>
          <a:noFill/>
        </p:spPr>
        <p:txBody>
          <a:bodyPr wrap="square">
            <a:spAutoFit/>
          </a:bodyPr>
          <a:lstStyle/>
          <a:p>
            <a:pPr algn="ctr"/>
            <a:r>
              <a:rPr lang="zh-CN" altLang="en-US" sz="14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预约日历</a:t>
            </a:r>
            <a:endParaRPr lang="zh-CN" altLang="en-US" sz="14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p:grpSp>
        <p:nvGrpSpPr>
          <p:cNvPr id="6" name="组合 5"/>
          <p:cNvGrpSpPr/>
          <p:nvPr/>
        </p:nvGrpSpPr>
        <p:grpSpPr>
          <a:xfrm>
            <a:off x="1720215" y="1021080"/>
            <a:ext cx="8866505" cy="675640"/>
            <a:chOff x="2709" y="1608"/>
            <a:chExt cx="13963" cy="1064"/>
          </a:xfrm>
        </p:grpSpPr>
        <p:pic>
          <p:nvPicPr>
            <p:cNvPr id="3" name="图片 2"/>
            <p:cNvPicPr>
              <a:picLocks noChangeAspect="1"/>
            </p:cNvPicPr>
            <p:nvPr/>
          </p:nvPicPr>
          <p:blipFill>
            <a:blip r:embed="rId1"/>
            <a:stretch>
              <a:fillRect/>
            </a:stretch>
          </p:blipFill>
          <p:spPr>
            <a:xfrm>
              <a:off x="2709" y="1676"/>
              <a:ext cx="13963" cy="996"/>
            </a:xfrm>
            <a:prstGeom prst="rect">
              <a:avLst/>
            </a:prstGeom>
            <a:ln>
              <a:solidFill>
                <a:schemeClr val="accent1"/>
              </a:solidFill>
            </a:ln>
          </p:spPr>
        </p:pic>
        <p:sp>
          <p:nvSpPr>
            <p:cNvPr id="11" name="文本框 10"/>
            <p:cNvSpPr txBox="1"/>
            <p:nvPr/>
          </p:nvSpPr>
          <p:spPr>
            <a:xfrm>
              <a:off x="8591" y="1608"/>
              <a:ext cx="6052" cy="952"/>
            </a:xfrm>
            <a:prstGeom prst="rect">
              <a:avLst/>
            </a:prstGeom>
            <a:noFill/>
            <a:ln>
              <a:noFill/>
            </a:ln>
          </p:spPr>
          <p:txBody>
            <a:bodyPr wrap="square">
              <a:noAutofit/>
            </a:bodyPr>
            <a:lstStyle/>
            <a:p>
              <a:pPr algn="ctr"/>
              <a:r>
                <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用户选择需预约的仪器</a:t>
              </a:r>
              <a:endPar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pPr algn="ctr"/>
              <a:r>
                <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点击绿色按钮进入按时预约界面</a:t>
              </a:r>
              <a:endPar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0" name="矩形 9"/>
            <p:cNvSpPr/>
            <p:nvPr/>
          </p:nvSpPr>
          <p:spPr>
            <a:xfrm>
              <a:off x="14924" y="1876"/>
              <a:ext cx="891" cy="617"/>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pic>
        <p:nvPicPr>
          <p:cNvPr id="8" name="图片 7"/>
          <p:cNvPicPr>
            <a:picLocks noChangeAspect="1"/>
          </p:cNvPicPr>
          <p:nvPr/>
        </p:nvPicPr>
        <p:blipFill>
          <a:blip r:embed="rId2"/>
          <a:stretch>
            <a:fillRect/>
          </a:stretch>
        </p:blipFill>
        <p:spPr>
          <a:xfrm>
            <a:off x="795655" y="2576830"/>
            <a:ext cx="4201795" cy="2694940"/>
          </a:xfrm>
          <a:prstGeom prst="rect">
            <a:avLst/>
          </a:prstGeom>
        </p:spPr>
      </p:pic>
      <p:cxnSp>
        <p:nvCxnSpPr>
          <p:cNvPr id="7" name="直接箭头连接符 6"/>
          <p:cNvCxnSpPr/>
          <p:nvPr/>
        </p:nvCxnSpPr>
        <p:spPr>
          <a:xfrm flipH="1">
            <a:off x="3134360" y="1892935"/>
            <a:ext cx="536575" cy="60960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nvCxnSpPr>
        <p:spPr>
          <a:xfrm>
            <a:off x="3166110" y="5395595"/>
            <a:ext cx="841375" cy="57848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grpSp>
        <p:nvGrpSpPr>
          <p:cNvPr id="12" name="组合 11"/>
          <p:cNvGrpSpPr/>
          <p:nvPr/>
        </p:nvGrpSpPr>
        <p:grpSpPr>
          <a:xfrm>
            <a:off x="4329430" y="2346325"/>
            <a:ext cx="7325360" cy="3798570"/>
            <a:chOff x="6818" y="3695"/>
            <a:chExt cx="11536" cy="5982"/>
          </a:xfrm>
        </p:grpSpPr>
        <p:pic>
          <p:nvPicPr>
            <p:cNvPr id="2" name="图片 1"/>
            <p:cNvPicPr>
              <a:picLocks noChangeAspect="1"/>
            </p:cNvPicPr>
            <p:nvPr/>
          </p:nvPicPr>
          <p:blipFill>
            <a:blip r:embed="rId3"/>
            <a:stretch>
              <a:fillRect/>
            </a:stretch>
          </p:blipFill>
          <p:spPr>
            <a:xfrm>
              <a:off x="6818" y="3695"/>
              <a:ext cx="11536" cy="5983"/>
            </a:xfrm>
            <a:prstGeom prst="rect">
              <a:avLst/>
            </a:prstGeom>
          </p:spPr>
        </p:pic>
        <p:sp>
          <p:nvSpPr>
            <p:cNvPr id="4" name="文本框 3"/>
            <p:cNvSpPr txBox="1"/>
            <p:nvPr/>
          </p:nvSpPr>
          <p:spPr>
            <a:xfrm>
              <a:off x="12914" y="6789"/>
              <a:ext cx="4453" cy="1113"/>
            </a:xfrm>
            <a:prstGeom prst="rect">
              <a:avLst/>
            </a:prstGeom>
            <a:noFill/>
          </p:spPr>
          <p:txBody>
            <a:bodyPr wrap="square" rtlCol="0">
              <a:spAutoFit/>
            </a:bodyPr>
            <a:lstStyle/>
            <a:p>
              <a:pPr lvl="0" algn="ctr">
                <a:buClrTx/>
                <a:buSzTx/>
                <a:buFontTx/>
              </a:pPr>
              <a:r>
                <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rPr>
                <a:t>淡黄色和白色的时间段属于可预约时间段</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可选过程 2"/>
          <p:cNvSpPr/>
          <p:nvPr/>
        </p:nvSpPr>
        <p:spPr>
          <a:xfrm>
            <a:off x="3362960" y="995045"/>
            <a:ext cx="159829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1</a:t>
            </a:r>
            <a:r>
              <a:rPr lang="zh-CN" altLang="en-US"/>
              <a:t>用户注册</a:t>
            </a:r>
            <a:endParaRPr lang="zh-CN" altLang="en-US"/>
          </a:p>
        </p:txBody>
      </p:sp>
      <p:sp>
        <p:nvSpPr>
          <p:cNvPr id="5" name="流程图: 可选过程 4"/>
          <p:cNvSpPr/>
          <p:nvPr/>
        </p:nvSpPr>
        <p:spPr>
          <a:xfrm>
            <a:off x="3362960" y="1861185"/>
            <a:ext cx="159829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2</a:t>
            </a:r>
            <a:r>
              <a:rPr lang="zh-CN" altLang="en-US"/>
              <a:t>卡关联</a:t>
            </a:r>
            <a:endParaRPr lang="zh-CN" altLang="en-US"/>
          </a:p>
        </p:txBody>
      </p:sp>
      <p:sp>
        <p:nvSpPr>
          <p:cNvPr id="8" name="流程图: 可选过程 7"/>
          <p:cNvSpPr/>
          <p:nvPr/>
        </p:nvSpPr>
        <p:spPr>
          <a:xfrm>
            <a:off x="3362960" y="2722245"/>
            <a:ext cx="159829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3</a:t>
            </a:r>
            <a:r>
              <a:rPr lang="zh-CN" altLang="en-US"/>
              <a:t>申请加入课题组</a:t>
            </a:r>
            <a:endParaRPr lang="zh-CN" altLang="en-US"/>
          </a:p>
        </p:txBody>
      </p:sp>
      <p:sp>
        <p:nvSpPr>
          <p:cNvPr id="13" name="流程图: 可选过程 12"/>
          <p:cNvSpPr/>
          <p:nvPr/>
        </p:nvSpPr>
        <p:spPr>
          <a:xfrm>
            <a:off x="5433695" y="1861185"/>
            <a:ext cx="1230630" cy="662305"/>
          </a:xfrm>
          <a:prstGeom prst="flowChartAlternateProcess">
            <a:avLst/>
          </a:prstGeom>
        </p:spPr>
        <p:style>
          <a:lnRef idx="2">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a:sym typeface="+mn-ea"/>
              </a:rPr>
              <a:t>设置</a:t>
            </a:r>
            <a:r>
              <a:rPr lang="zh-CN" altLang="en-US">
                <a:sym typeface="+mn-ea"/>
              </a:rPr>
              <a:t>管理员</a:t>
            </a:r>
            <a:endParaRPr lang="zh-CN" altLang="en-US">
              <a:sym typeface="+mn-ea"/>
            </a:endParaRPr>
          </a:p>
        </p:txBody>
      </p:sp>
      <p:sp>
        <p:nvSpPr>
          <p:cNvPr id="14" name="流程图: 可选过程 13"/>
          <p:cNvSpPr/>
          <p:nvPr/>
        </p:nvSpPr>
        <p:spPr>
          <a:xfrm>
            <a:off x="2197100" y="4438650"/>
            <a:ext cx="138747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7</a:t>
            </a:r>
            <a:r>
              <a:rPr lang="zh-CN" altLang="en-US"/>
              <a:t>委托加工</a:t>
            </a:r>
            <a:endParaRPr lang="zh-CN" altLang="en-US"/>
          </a:p>
        </p:txBody>
      </p:sp>
      <p:sp>
        <p:nvSpPr>
          <p:cNvPr id="16" name="流程图: 可选过程 15"/>
          <p:cNvSpPr/>
          <p:nvPr/>
        </p:nvSpPr>
        <p:spPr>
          <a:xfrm>
            <a:off x="5433695" y="995045"/>
            <a:ext cx="1230630" cy="662305"/>
          </a:xfrm>
          <a:prstGeom prst="flowChartAlternateProcess">
            <a:avLst/>
          </a:prstGeom>
        </p:spPr>
        <p:style>
          <a:lnRef idx="2">
            <a:schemeClr val="lt1"/>
          </a:lnRef>
          <a:fillRef idx="1">
            <a:schemeClr val="accent6"/>
          </a:fillRef>
          <a:effectRef idx="1">
            <a:schemeClr val="accent6"/>
          </a:effectRef>
          <a:fontRef idx="minor">
            <a:schemeClr val="lt1"/>
          </a:fontRef>
        </p:style>
        <p:txBody>
          <a:bodyPr rtlCol="0" anchor="ctr"/>
          <a:p>
            <a:pPr algn="ctr"/>
            <a:r>
              <a:rPr lang="zh-CN" altLang="en-US"/>
              <a:t>用户注册审核</a:t>
            </a:r>
            <a:endParaRPr lang="zh-CN" altLang="en-US"/>
          </a:p>
        </p:txBody>
      </p:sp>
      <p:sp>
        <p:nvSpPr>
          <p:cNvPr id="18" name="文本框 17"/>
          <p:cNvSpPr txBox="1"/>
          <p:nvPr/>
        </p:nvSpPr>
        <p:spPr>
          <a:xfrm>
            <a:off x="7005320" y="1980565"/>
            <a:ext cx="1818005" cy="398780"/>
          </a:xfrm>
          <a:prstGeom prst="rect">
            <a:avLst/>
          </a:prstGeom>
          <a:noFill/>
        </p:spPr>
        <p:txBody>
          <a:bodyPr wrap="square" rtlCol="0" anchor="t">
            <a:spAutoFit/>
          </a:bodyPr>
          <a:p>
            <a:pPr algn="ctr"/>
            <a:r>
              <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rPr>
              <a:t>无需可忽略</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endParaRPr>
          </a:p>
        </p:txBody>
      </p:sp>
      <p:sp>
        <p:nvSpPr>
          <p:cNvPr id="19" name="流程图: 可选过程 18"/>
          <p:cNvSpPr/>
          <p:nvPr/>
        </p:nvSpPr>
        <p:spPr>
          <a:xfrm>
            <a:off x="4465320" y="3611245"/>
            <a:ext cx="159829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4</a:t>
            </a:r>
            <a:r>
              <a:rPr lang="zh-CN" altLang="en-US"/>
              <a:t>培训</a:t>
            </a:r>
            <a:endParaRPr lang="zh-CN" altLang="en-US"/>
          </a:p>
        </p:txBody>
      </p:sp>
      <p:sp>
        <p:nvSpPr>
          <p:cNvPr id="20" name="流程图: 可选过程 19"/>
          <p:cNvSpPr/>
          <p:nvPr/>
        </p:nvSpPr>
        <p:spPr>
          <a:xfrm>
            <a:off x="4465320" y="4467225"/>
            <a:ext cx="1598295" cy="66294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5</a:t>
            </a:r>
            <a:r>
              <a:rPr lang="zh-CN" altLang="en-US"/>
              <a:t>预约设备</a:t>
            </a:r>
            <a:endParaRPr lang="zh-CN" altLang="en-US"/>
          </a:p>
        </p:txBody>
      </p:sp>
      <p:sp>
        <p:nvSpPr>
          <p:cNvPr id="21" name="流程图: 可选过程 20"/>
          <p:cNvSpPr/>
          <p:nvPr/>
        </p:nvSpPr>
        <p:spPr>
          <a:xfrm>
            <a:off x="4465320" y="5304155"/>
            <a:ext cx="1598295" cy="66294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6</a:t>
            </a:r>
            <a:r>
              <a:rPr lang="zh-CN" altLang="en-US"/>
              <a:t>上机操作</a:t>
            </a:r>
            <a:endParaRPr lang="zh-CN" altLang="en-US"/>
          </a:p>
        </p:txBody>
      </p:sp>
      <p:sp>
        <p:nvSpPr>
          <p:cNvPr id="22" name="流程图: 可选过程 21"/>
          <p:cNvSpPr/>
          <p:nvPr/>
        </p:nvSpPr>
        <p:spPr>
          <a:xfrm>
            <a:off x="3479165" y="6154420"/>
            <a:ext cx="1482090" cy="66294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8</a:t>
            </a:r>
            <a:r>
              <a:rPr lang="zh-CN" altLang="en-US"/>
              <a:t>测试结果</a:t>
            </a:r>
            <a:endParaRPr lang="zh-CN" altLang="en-US"/>
          </a:p>
        </p:txBody>
      </p:sp>
      <p:cxnSp>
        <p:nvCxnSpPr>
          <p:cNvPr id="23" name="直接箭头连接符 22"/>
          <p:cNvCxnSpPr>
            <a:stCxn id="3" idx="2"/>
            <a:endCxn id="5" idx="0"/>
          </p:cNvCxnSpPr>
          <p:nvPr/>
        </p:nvCxnSpPr>
        <p:spPr>
          <a:xfrm>
            <a:off x="4162425" y="1657350"/>
            <a:ext cx="0" cy="20383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a:stCxn id="5" idx="2"/>
            <a:endCxn id="8" idx="0"/>
          </p:cNvCxnSpPr>
          <p:nvPr/>
        </p:nvCxnSpPr>
        <p:spPr>
          <a:xfrm>
            <a:off x="4162425" y="2523490"/>
            <a:ext cx="0" cy="19875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5" name="肘形连接符 24"/>
          <p:cNvCxnSpPr>
            <a:stCxn id="8" idx="2"/>
            <a:endCxn id="14" idx="0"/>
          </p:cNvCxnSpPr>
          <p:nvPr/>
        </p:nvCxnSpPr>
        <p:spPr>
          <a:xfrm rot="5400000">
            <a:off x="2999740" y="3275965"/>
            <a:ext cx="1054100" cy="1271270"/>
          </a:xfrm>
          <a:prstGeom prst="bentConnector3">
            <a:avLst>
              <a:gd name="adj1" fmla="val 50000"/>
            </a:avLst>
          </a:prstGeom>
          <a:ln>
            <a:tailEnd type="arrow"/>
          </a:ln>
        </p:spPr>
        <p:style>
          <a:lnRef idx="2">
            <a:schemeClr val="accent1"/>
          </a:lnRef>
          <a:fillRef idx="0">
            <a:srgbClr val="FFFFFF"/>
          </a:fillRef>
          <a:effectRef idx="0">
            <a:srgbClr val="FFFFFF"/>
          </a:effectRef>
          <a:fontRef idx="minor">
            <a:schemeClr val="tx1"/>
          </a:fontRef>
        </p:style>
      </p:cxnSp>
      <p:cxnSp>
        <p:nvCxnSpPr>
          <p:cNvPr id="26" name="肘形连接符 25"/>
          <p:cNvCxnSpPr>
            <a:stCxn id="8" idx="2"/>
            <a:endCxn id="19" idx="0"/>
          </p:cNvCxnSpPr>
          <p:nvPr/>
        </p:nvCxnSpPr>
        <p:spPr>
          <a:xfrm rot="5400000" flipV="1">
            <a:off x="4600258" y="2946718"/>
            <a:ext cx="226695" cy="1102360"/>
          </a:xfrm>
          <a:prstGeom prst="bentConnector3">
            <a:avLst>
              <a:gd name="adj1" fmla="val 50000"/>
            </a:avLst>
          </a:prstGeom>
          <a:ln>
            <a:tailEnd type="arrow"/>
          </a:ln>
        </p:spPr>
        <p:style>
          <a:lnRef idx="2">
            <a:schemeClr val="accent1"/>
          </a:lnRef>
          <a:fillRef idx="0">
            <a:srgbClr val="FFFFFF"/>
          </a:fillRef>
          <a:effectRef idx="0">
            <a:srgbClr val="FFFFFF"/>
          </a:effectRef>
          <a:fontRef idx="minor">
            <a:schemeClr val="tx1"/>
          </a:fontRef>
        </p:style>
      </p:cxnSp>
      <p:cxnSp>
        <p:nvCxnSpPr>
          <p:cNvPr id="27" name="直接箭头连接符 26"/>
          <p:cNvCxnSpPr>
            <a:stCxn id="19" idx="2"/>
            <a:endCxn id="20" idx="0"/>
          </p:cNvCxnSpPr>
          <p:nvPr/>
        </p:nvCxnSpPr>
        <p:spPr>
          <a:xfrm>
            <a:off x="5264785" y="4273550"/>
            <a:ext cx="0" cy="19367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8" name="直接箭头连接符 27"/>
          <p:cNvCxnSpPr>
            <a:stCxn id="20" idx="2"/>
            <a:endCxn id="21" idx="0"/>
          </p:cNvCxnSpPr>
          <p:nvPr/>
        </p:nvCxnSpPr>
        <p:spPr>
          <a:xfrm>
            <a:off x="5264785" y="5130165"/>
            <a:ext cx="0" cy="1739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9" name="肘形连接符 28"/>
          <p:cNvCxnSpPr>
            <a:stCxn id="21" idx="2"/>
            <a:endCxn id="22" idx="0"/>
          </p:cNvCxnSpPr>
          <p:nvPr/>
        </p:nvCxnSpPr>
        <p:spPr>
          <a:xfrm rot="5400000">
            <a:off x="4648835" y="5538470"/>
            <a:ext cx="187325" cy="1044575"/>
          </a:xfrm>
          <a:prstGeom prst="bentConnector3">
            <a:avLst>
              <a:gd name="adj1" fmla="val 50169"/>
            </a:avLst>
          </a:prstGeom>
          <a:ln>
            <a:tailEnd type="arrow"/>
          </a:ln>
        </p:spPr>
        <p:style>
          <a:lnRef idx="2">
            <a:schemeClr val="accent1"/>
          </a:lnRef>
          <a:fillRef idx="0">
            <a:srgbClr val="FFFFFF"/>
          </a:fillRef>
          <a:effectRef idx="0">
            <a:srgbClr val="FFFFFF"/>
          </a:effectRef>
          <a:fontRef idx="minor">
            <a:schemeClr val="tx1"/>
          </a:fontRef>
        </p:style>
      </p:cxnSp>
      <p:cxnSp>
        <p:nvCxnSpPr>
          <p:cNvPr id="30" name="肘形连接符 29"/>
          <p:cNvCxnSpPr>
            <a:stCxn id="14" idx="2"/>
            <a:endCxn id="22" idx="0"/>
          </p:cNvCxnSpPr>
          <p:nvPr/>
        </p:nvCxnSpPr>
        <p:spPr>
          <a:xfrm rot="5400000" flipV="1">
            <a:off x="3028950" y="4963160"/>
            <a:ext cx="1053465" cy="1329055"/>
          </a:xfrm>
          <a:prstGeom prst="bentConnector3">
            <a:avLst>
              <a:gd name="adj1" fmla="val 50030"/>
            </a:avLst>
          </a:prstGeom>
          <a:ln>
            <a:tailEnd type="arrow"/>
          </a:ln>
        </p:spPr>
        <p:style>
          <a:lnRef idx="2">
            <a:schemeClr val="accent1"/>
          </a:lnRef>
          <a:fillRef idx="0">
            <a:srgbClr val="FFFFFF"/>
          </a:fillRef>
          <a:effectRef idx="0">
            <a:srgbClr val="FFFFFF"/>
          </a:effectRef>
          <a:fontRef idx="minor">
            <a:schemeClr val="tx1"/>
          </a:fontRef>
        </p:style>
      </p:cxnSp>
      <p:cxnSp>
        <p:nvCxnSpPr>
          <p:cNvPr id="31" name="直接连接符 30"/>
          <p:cNvCxnSpPr>
            <a:stCxn id="5" idx="3"/>
            <a:endCxn id="13" idx="1"/>
          </p:cNvCxnSpPr>
          <p:nvPr/>
        </p:nvCxnSpPr>
        <p:spPr>
          <a:xfrm>
            <a:off x="4961255" y="2192655"/>
            <a:ext cx="472440" cy="0"/>
          </a:xfrm>
          <a:prstGeom prst="line">
            <a:avLst/>
          </a:prstGeom>
          <a:ln w="12700" cap="flat" cmpd="sng" algn="ctr">
            <a:solidFill>
              <a:schemeClr val="accent1"/>
            </a:solidFill>
            <a:prstDash val="dash"/>
            <a:miter lim="800000"/>
          </a:ln>
        </p:spPr>
        <p:style>
          <a:lnRef idx="0">
            <a:schemeClr val="accent6"/>
          </a:lnRef>
          <a:fillRef idx="0">
            <a:srgbClr val="FFFFFF"/>
          </a:fillRef>
          <a:effectRef idx="0">
            <a:srgbClr val="FFFFFF"/>
          </a:effectRef>
          <a:fontRef idx="minor">
            <a:schemeClr val="tx1"/>
          </a:fontRef>
        </p:style>
      </p:cxnSp>
      <p:cxnSp>
        <p:nvCxnSpPr>
          <p:cNvPr id="32" name="直接连接符 31"/>
          <p:cNvCxnSpPr/>
          <p:nvPr/>
        </p:nvCxnSpPr>
        <p:spPr>
          <a:xfrm>
            <a:off x="4961255" y="1326515"/>
            <a:ext cx="472440" cy="0"/>
          </a:xfrm>
          <a:prstGeom prst="line">
            <a:avLst/>
          </a:prstGeom>
        </p:spPr>
        <p:style>
          <a:lnRef idx="3">
            <a:schemeClr val="accent6"/>
          </a:lnRef>
          <a:fillRef idx="0">
            <a:srgbClr val="FFFFFF"/>
          </a:fillRef>
          <a:effectRef idx="0">
            <a:srgbClr val="FFFFFF"/>
          </a:effectRef>
          <a:fontRef idx="minor">
            <a:schemeClr val="tx1"/>
          </a:fontRef>
        </p:style>
      </p:cxnSp>
      <p:sp>
        <p:nvSpPr>
          <p:cNvPr id="10" name="文本框 9"/>
          <p:cNvSpPr txBox="1"/>
          <p:nvPr/>
        </p:nvSpPr>
        <p:spPr>
          <a:xfrm>
            <a:off x="6621780" y="1064260"/>
            <a:ext cx="3372485" cy="398780"/>
          </a:xfrm>
          <a:prstGeom prst="rect">
            <a:avLst/>
          </a:prstGeom>
          <a:noFill/>
        </p:spPr>
        <p:txBody>
          <a:bodyPr wrap="square">
            <a:spAutoFit/>
          </a:bodyPr>
          <a:p>
            <a:pPr algn="ctr"/>
            <a:r>
              <a:rPr lang="zh-CN" altLang="zh-CN" sz="2000" b="1"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rPr>
              <a:t>未审核用户无法进行下一步</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1" name="流程图: 可选过程 10"/>
          <p:cNvSpPr/>
          <p:nvPr/>
        </p:nvSpPr>
        <p:spPr>
          <a:xfrm>
            <a:off x="6366510" y="3611245"/>
            <a:ext cx="1230630" cy="662305"/>
          </a:xfrm>
          <a:prstGeom prst="flowChartAlternateProcess">
            <a:avLst/>
          </a:prstGeom>
        </p:spPr>
        <p:style>
          <a:lnRef idx="2">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a:sym typeface="+mn-ea"/>
              </a:rPr>
              <a:t>授权使用权限</a:t>
            </a:r>
            <a:endParaRPr lang="zh-CN" altLang="en-US">
              <a:sym typeface="+mn-ea"/>
            </a:endParaRPr>
          </a:p>
        </p:txBody>
      </p:sp>
      <p:cxnSp>
        <p:nvCxnSpPr>
          <p:cNvPr id="17" name="直接连接符 16"/>
          <p:cNvCxnSpPr>
            <a:stCxn id="19" idx="3"/>
            <a:endCxn id="11" idx="1"/>
          </p:cNvCxnSpPr>
          <p:nvPr/>
        </p:nvCxnSpPr>
        <p:spPr>
          <a:xfrm>
            <a:off x="6063615" y="3942715"/>
            <a:ext cx="302895" cy="0"/>
          </a:xfrm>
          <a:prstGeom prst="line">
            <a:avLst/>
          </a:prstGeom>
        </p:spPr>
        <p:style>
          <a:lnRef idx="3">
            <a:schemeClr val="accent6"/>
          </a:lnRef>
          <a:fillRef idx="0">
            <a:srgbClr val="FFFFFF"/>
          </a:fillRef>
          <a:effectRef idx="0">
            <a:srgbClr val="FFFFFF"/>
          </a:effectRef>
          <a:fontRef idx="minor">
            <a:schemeClr val="tx1"/>
          </a:fontRef>
        </p:style>
      </p:cxnSp>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1154430" cy="376238"/>
            </a:xfrm>
            <a:prstGeom prst="rect">
              <a:avLst/>
            </a:prstGeom>
          </p:spPr>
          <p:txBody>
            <a:bodyPr wrap="none">
              <a:spAutoFit/>
            </a:bodyPr>
            <a:p>
              <a:pPr defTabSz="913765">
                <a:defRPr/>
              </a:pPr>
              <a:r>
                <a:rPr lang="zh-CN"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上机操作</a:t>
              </a:r>
              <a:endParaRPr lang="zh-CN"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06</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33" name="圆角矩形 32"/>
          <p:cNvSpPr/>
          <p:nvPr/>
        </p:nvSpPr>
        <p:spPr>
          <a:xfrm>
            <a:off x="4058920" y="5101590"/>
            <a:ext cx="6294120" cy="1017905"/>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6664325" y="5104765"/>
            <a:ext cx="3372485" cy="1014730"/>
          </a:xfrm>
          <a:prstGeom prst="rect">
            <a:avLst/>
          </a:prstGeom>
          <a:noFill/>
        </p:spPr>
        <p:txBody>
          <a:bodyPr wrap="square">
            <a:spAutoFit/>
          </a:bodyPr>
          <a:p>
            <a:pPr algn="ctr"/>
            <a:r>
              <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cs typeface="Times New Roman" panose="02020603050405020304" pitchFamily="18" charset="0"/>
              </a:rPr>
              <a:t>请按照仪器设备操作规程进行上机，出现意外情况及时联系仪器管理员</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可选过程 2"/>
          <p:cNvSpPr/>
          <p:nvPr/>
        </p:nvSpPr>
        <p:spPr>
          <a:xfrm>
            <a:off x="6217920" y="995045"/>
            <a:ext cx="159829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1</a:t>
            </a:r>
            <a:r>
              <a:rPr lang="zh-CN" altLang="en-US"/>
              <a:t>用户注册</a:t>
            </a:r>
            <a:endParaRPr lang="zh-CN" altLang="en-US"/>
          </a:p>
        </p:txBody>
      </p:sp>
      <p:sp>
        <p:nvSpPr>
          <p:cNvPr id="5" name="流程图: 可选过程 4"/>
          <p:cNvSpPr/>
          <p:nvPr/>
        </p:nvSpPr>
        <p:spPr>
          <a:xfrm>
            <a:off x="6217920" y="1861185"/>
            <a:ext cx="159829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2</a:t>
            </a:r>
            <a:r>
              <a:rPr lang="zh-CN" altLang="en-US"/>
              <a:t>卡关联</a:t>
            </a:r>
            <a:endParaRPr lang="zh-CN" altLang="en-US"/>
          </a:p>
        </p:txBody>
      </p:sp>
      <p:sp>
        <p:nvSpPr>
          <p:cNvPr id="8" name="流程图: 可选过程 7"/>
          <p:cNvSpPr/>
          <p:nvPr/>
        </p:nvSpPr>
        <p:spPr>
          <a:xfrm>
            <a:off x="6217920" y="2722245"/>
            <a:ext cx="159829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3</a:t>
            </a:r>
            <a:r>
              <a:rPr lang="zh-CN" altLang="en-US"/>
              <a:t>申请加入课题组</a:t>
            </a:r>
            <a:endParaRPr lang="zh-CN" altLang="en-US"/>
          </a:p>
        </p:txBody>
      </p:sp>
      <p:sp>
        <p:nvSpPr>
          <p:cNvPr id="13" name="流程图: 可选过程 12"/>
          <p:cNvSpPr/>
          <p:nvPr/>
        </p:nvSpPr>
        <p:spPr>
          <a:xfrm>
            <a:off x="8288655" y="1861185"/>
            <a:ext cx="1230630" cy="662305"/>
          </a:xfrm>
          <a:prstGeom prst="flowChartAlternateProcess">
            <a:avLst/>
          </a:prstGeom>
        </p:spPr>
        <p:style>
          <a:lnRef idx="2">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a:sym typeface="+mn-ea"/>
              </a:rPr>
              <a:t>设置</a:t>
            </a:r>
            <a:r>
              <a:rPr lang="zh-CN" altLang="en-US">
                <a:sym typeface="+mn-ea"/>
              </a:rPr>
              <a:t>管理员</a:t>
            </a:r>
            <a:endParaRPr lang="zh-CN" altLang="en-US">
              <a:sym typeface="+mn-ea"/>
            </a:endParaRPr>
          </a:p>
        </p:txBody>
      </p:sp>
      <p:sp>
        <p:nvSpPr>
          <p:cNvPr id="14" name="流程图: 可选过程 13"/>
          <p:cNvSpPr/>
          <p:nvPr/>
        </p:nvSpPr>
        <p:spPr>
          <a:xfrm>
            <a:off x="5052060" y="4453890"/>
            <a:ext cx="138747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7</a:t>
            </a:r>
            <a:r>
              <a:rPr lang="zh-CN" altLang="en-US"/>
              <a:t>委托加工</a:t>
            </a:r>
            <a:endParaRPr lang="zh-CN" altLang="en-US"/>
          </a:p>
        </p:txBody>
      </p:sp>
      <p:sp>
        <p:nvSpPr>
          <p:cNvPr id="16" name="流程图: 可选过程 15"/>
          <p:cNvSpPr/>
          <p:nvPr/>
        </p:nvSpPr>
        <p:spPr>
          <a:xfrm>
            <a:off x="8288655" y="995045"/>
            <a:ext cx="1230630" cy="662305"/>
          </a:xfrm>
          <a:prstGeom prst="flowChartAlternateProcess">
            <a:avLst/>
          </a:prstGeom>
        </p:spPr>
        <p:style>
          <a:lnRef idx="2">
            <a:schemeClr val="lt1"/>
          </a:lnRef>
          <a:fillRef idx="1">
            <a:schemeClr val="accent6"/>
          </a:fillRef>
          <a:effectRef idx="1">
            <a:schemeClr val="accent6"/>
          </a:effectRef>
          <a:fontRef idx="minor">
            <a:schemeClr val="lt1"/>
          </a:fontRef>
        </p:style>
        <p:txBody>
          <a:bodyPr rtlCol="0" anchor="ctr"/>
          <a:p>
            <a:pPr algn="ctr"/>
            <a:r>
              <a:rPr lang="zh-CN" altLang="en-US"/>
              <a:t>用户注册审核</a:t>
            </a:r>
            <a:endParaRPr lang="zh-CN" altLang="en-US"/>
          </a:p>
        </p:txBody>
      </p:sp>
      <p:sp>
        <p:nvSpPr>
          <p:cNvPr id="18" name="文本框 17"/>
          <p:cNvSpPr txBox="1"/>
          <p:nvPr/>
        </p:nvSpPr>
        <p:spPr>
          <a:xfrm>
            <a:off x="9681845" y="1980565"/>
            <a:ext cx="1818005" cy="398780"/>
          </a:xfrm>
          <a:prstGeom prst="rect">
            <a:avLst/>
          </a:prstGeom>
          <a:noFill/>
        </p:spPr>
        <p:txBody>
          <a:bodyPr wrap="square" rtlCol="0" anchor="t">
            <a:spAutoFit/>
          </a:bodyPr>
          <a:p>
            <a:pPr algn="ctr"/>
            <a:r>
              <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rPr>
              <a:t>无需可忽略</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endParaRPr>
          </a:p>
        </p:txBody>
      </p:sp>
      <p:sp>
        <p:nvSpPr>
          <p:cNvPr id="19" name="流程图: 可选过程 18"/>
          <p:cNvSpPr/>
          <p:nvPr/>
        </p:nvSpPr>
        <p:spPr>
          <a:xfrm>
            <a:off x="7320280" y="3611245"/>
            <a:ext cx="1598295" cy="66230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4</a:t>
            </a:r>
            <a:r>
              <a:rPr lang="zh-CN" altLang="en-US"/>
              <a:t>培训</a:t>
            </a:r>
            <a:endParaRPr lang="zh-CN" altLang="en-US"/>
          </a:p>
        </p:txBody>
      </p:sp>
      <p:sp>
        <p:nvSpPr>
          <p:cNvPr id="20" name="流程图: 可选过程 19"/>
          <p:cNvSpPr/>
          <p:nvPr/>
        </p:nvSpPr>
        <p:spPr>
          <a:xfrm>
            <a:off x="7320280" y="4467225"/>
            <a:ext cx="1598295" cy="66294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5</a:t>
            </a:r>
            <a:r>
              <a:rPr lang="zh-CN" altLang="en-US"/>
              <a:t>预约设备</a:t>
            </a:r>
            <a:endParaRPr lang="zh-CN" altLang="en-US"/>
          </a:p>
        </p:txBody>
      </p:sp>
      <p:sp>
        <p:nvSpPr>
          <p:cNvPr id="21" name="流程图: 可选过程 20"/>
          <p:cNvSpPr/>
          <p:nvPr/>
        </p:nvSpPr>
        <p:spPr>
          <a:xfrm>
            <a:off x="7320280" y="5304155"/>
            <a:ext cx="1598295" cy="66294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6</a:t>
            </a:r>
            <a:r>
              <a:rPr lang="zh-CN" altLang="en-US"/>
              <a:t>上机操作</a:t>
            </a:r>
            <a:endParaRPr lang="zh-CN" altLang="en-US"/>
          </a:p>
        </p:txBody>
      </p:sp>
      <p:sp>
        <p:nvSpPr>
          <p:cNvPr id="22" name="流程图: 可选过程 21"/>
          <p:cNvSpPr/>
          <p:nvPr/>
        </p:nvSpPr>
        <p:spPr>
          <a:xfrm>
            <a:off x="6334125" y="6154420"/>
            <a:ext cx="1482090" cy="66294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8</a:t>
            </a:r>
            <a:r>
              <a:rPr lang="zh-CN" altLang="en-US"/>
              <a:t>测试结果</a:t>
            </a:r>
            <a:endParaRPr lang="zh-CN" altLang="en-US"/>
          </a:p>
        </p:txBody>
      </p:sp>
      <p:cxnSp>
        <p:nvCxnSpPr>
          <p:cNvPr id="23" name="直接箭头连接符 22"/>
          <p:cNvCxnSpPr>
            <a:stCxn id="3" idx="2"/>
            <a:endCxn id="5" idx="0"/>
          </p:cNvCxnSpPr>
          <p:nvPr/>
        </p:nvCxnSpPr>
        <p:spPr>
          <a:xfrm>
            <a:off x="7017385" y="1657350"/>
            <a:ext cx="0" cy="20383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a:stCxn id="5" idx="2"/>
            <a:endCxn id="8" idx="0"/>
          </p:cNvCxnSpPr>
          <p:nvPr/>
        </p:nvCxnSpPr>
        <p:spPr>
          <a:xfrm>
            <a:off x="7017385" y="2523490"/>
            <a:ext cx="0" cy="19875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5" name="肘形连接符 24"/>
          <p:cNvCxnSpPr>
            <a:stCxn id="8" idx="2"/>
            <a:endCxn id="14" idx="0"/>
          </p:cNvCxnSpPr>
          <p:nvPr/>
        </p:nvCxnSpPr>
        <p:spPr>
          <a:xfrm rot="5400000">
            <a:off x="5847080" y="3283585"/>
            <a:ext cx="1069340" cy="1271270"/>
          </a:xfrm>
          <a:prstGeom prst="bentConnector3">
            <a:avLst>
              <a:gd name="adj1" fmla="val 50000"/>
            </a:avLst>
          </a:prstGeom>
          <a:ln>
            <a:tailEnd type="arrow"/>
          </a:ln>
        </p:spPr>
        <p:style>
          <a:lnRef idx="2">
            <a:schemeClr val="accent1"/>
          </a:lnRef>
          <a:fillRef idx="0">
            <a:srgbClr val="FFFFFF"/>
          </a:fillRef>
          <a:effectRef idx="0">
            <a:srgbClr val="FFFFFF"/>
          </a:effectRef>
          <a:fontRef idx="minor">
            <a:schemeClr val="tx1"/>
          </a:fontRef>
        </p:style>
      </p:cxnSp>
      <p:cxnSp>
        <p:nvCxnSpPr>
          <p:cNvPr id="26" name="肘形连接符 25"/>
          <p:cNvCxnSpPr>
            <a:stCxn id="8" idx="2"/>
            <a:endCxn id="19" idx="0"/>
          </p:cNvCxnSpPr>
          <p:nvPr/>
        </p:nvCxnSpPr>
        <p:spPr>
          <a:xfrm rot="5400000" flipV="1">
            <a:off x="7455218" y="2946718"/>
            <a:ext cx="226695" cy="1102360"/>
          </a:xfrm>
          <a:prstGeom prst="bentConnector3">
            <a:avLst>
              <a:gd name="adj1" fmla="val 50000"/>
            </a:avLst>
          </a:prstGeom>
          <a:ln>
            <a:tailEnd type="arrow"/>
          </a:ln>
        </p:spPr>
        <p:style>
          <a:lnRef idx="2">
            <a:schemeClr val="accent1"/>
          </a:lnRef>
          <a:fillRef idx="0">
            <a:srgbClr val="FFFFFF"/>
          </a:fillRef>
          <a:effectRef idx="0">
            <a:srgbClr val="FFFFFF"/>
          </a:effectRef>
          <a:fontRef idx="minor">
            <a:schemeClr val="tx1"/>
          </a:fontRef>
        </p:style>
      </p:cxnSp>
      <p:cxnSp>
        <p:nvCxnSpPr>
          <p:cNvPr id="27" name="直接箭头连接符 26"/>
          <p:cNvCxnSpPr>
            <a:stCxn id="19" idx="2"/>
            <a:endCxn id="20" idx="0"/>
          </p:cNvCxnSpPr>
          <p:nvPr/>
        </p:nvCxnSpPr>
        <p:spPr>
          <a:xfrm>
            <a:off x="8119745" y="4273550"/>
            <a:ext cx="0" cy="19367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8" name="直接箭头连接符 27"/>
          <p:cNvCxnSpPr>
            <a:stCxn id="20" idx="2"/>
            <a:endCxn id="21" idx="0"/>
          </p:cNvCxnSpPr>
          <p:nvPr/>
        </p:nvCxnSpPr>
        <p:spPr>
          <a:xfrm>
            <a:off x="8119745" y="5130165"/>
            <a:ext cx="0" cy="1739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9" name="肘形连接符 28"/>
          <p:cNvCxnSpPr>
            <a:stCxn id="21" idx="2"/>
            <a:endCxn id="22" idx="0"/>
          </p:cNvCxnSpPr>
          <p:nvPr/>
        </p:nvCxnSpPr>
        <p:spPr>
          <a:xfrm rot="5400000">
            <a:off x="7503795" y="5538470"/>
            <a:ext cx="187325" cy="1044575"/>
          </a:xfrm>
          <a:prstGeom prst="bentConnector3">
            <a:avLst>
              <a:gd name="adj1" fmla="val 50169"/>
            </a:avLst>
          </a:prstGeom>
          <a:ln>
            <a:tailEnd type="arrow"/>
          </a:ln>
        </p:spPr>
        <p:style>
          <a:lnRef idx="2">
            <a:schemeClr val="accent1"/>
          </a:lnRef>
          <a:fillRef idx="0">
            <a:srgbClr val="FFFFFF"/>
          </a:fillRef>
          <a:effectRef idx="0">
            <a:srgbClr val="FFFFFF"/>
          </a:effectRef>
          <a:fontRef idx="minor">
            <a:schemeClr val="tx1"/>
          </a:fontRef>
        </p:style>
      </p:cxnSp>
      <p:cxnSp>
        <p:nvCxnSpPr>
          <p:cNvPr id="30" name="肘形连接符 29"/>
          <p:cNvCxnSpPr>
            <a:stCxn id="14" idx="2"/>
            <a:endCxn id="22" idx="0"/>
          </p:cNvCxnSpPr>
          <p:nvPr/>
        </p:nvCxnSpPr>
        <p:spPr>
          <a:xfrm rot="5400000" flipV="1">
            <a:off x="5891530" y="4970780"/>
            <a:ext cx="1038225" cy="1329055"/>
          </a:xfrm>
          <a:prstGeom prst="bentConnector3">
            <a:avLst>
              <a:gd name="adj1" fmla="val 50031"/>
            </a:avLst>
          </a:prstGeom>
          <a:ln>
            <a:tailEnd type="arrow"/>
          </a:ln>
        </p:spPr>
        <p:style>
          <a:lnRef idx="2">
            <a:schemeClr val="accent1"/>
          </a:lnRef>
          <a:fillRef idx="0">
            <a:srgbClr val="FFFFFF"/>
          </a:fillRef>
          <a:effectRef idx="0">
            <a:srgbClr val="FFFFFF"/>
          </a:effectRef>
          <a:fontRef idx="minor">
            <a:schemeClr val="tx1"/>
          </a:fontRef>
        </p:style>
      </p:cxnSp>
      <p:cxnSp>
        <p:nvCxnSpPr>
          <p:cNvPr id="31" name="直接连接符 30"/>
          <p:cNvCxnSpPr>
            <a:stCxn id="5" idx="3"/>
            <a:endCxn id="13" idx="1"/>
          </p:cNvCxnSpPr>
          <p:nvPr/>
        </p:nvCxnSpPr>
        <p:spPr>
          <a:xfrm>
            <a:off x="7816215" y="2192655"/>
            <a:ext cx="472440" cy="0"/>
          </a:xfrm>
          <a:prstGeom prst="line">
            <a:avLst/>
          </a:prstGeom>
          <a:ln w="12700" cap="flat" cmpd="sng" algn="ctr">
            <a:solidFill>
              <a:schemeClr val="accent1"/>
            </a:solidFill>
            <a:prstDash val="dash"/>
            <a:miter lim="800000"/>
          </a:ln>
        </p:spPr>
        <p:style>
          <a:lnRef idx="0">
            <a:schemeClr val="accent6"/>
          </a:lnRef>
          <a:fillRef idx="0">
            <a:srgbClr val="FFFFFF"/>
          </a:fillRef>
          <a:effectRef idx="0">
            <a:srgbClr val="FFFFFF"/>
          </a:effectRef>
          <a:fontRef idx="minor">
            <a:schemeClr val="tx1"/>
          </a:fontRef>
        </p:style>
      </p:cxnSp>
      <p:cxnSp>
        <p:nvCxnSpPr>
          <p:cNvPr id="32" name="直接连接符 31"/>
          <p:cNvCxnSpPr/>
          <p:nvPr/>
        </p:nvCxnSpPr>
        <p:spPr>
          <a:xfrm>
            <a:off x="7816215" y="1326515"/>
            <a:ext cx="472440" cy="0"/>
          </a:xfrm>
          <a:prstGeom prst="line">
            <a:avLst/>
          </a:prstGeom>
        </p:spPr>
        <p:style>
          <a:lnRef idx="3">
            <a:schemeClr val="accent6"/>
          </a:lnRef>
          <a:fillRef idx="0">
            <a:srgbClr val="FFFFFF"/>
          </a:fillRef>
          <a:effectRef idx="0">
            <a:srgbClr val="FFFFFF"/>
          </a:effectRef>
          <a:fontRef idx="minor">
            <a:schemeClr val="tx1"/>
          </a:fontRef>
        </p:style>
      </p:cxnSp>
      <p:sp>
        <p:nvSpPr>
          <p:cNvPr id="10" name="文本框 9"/>
          <p:cNvSpPr txBox="1"/>
          <p:nvPr/>
        </p:nvSpPr>
        <p:spPr>
          <a:xfrm>
            <a:off x="9641205" y="981710"/>
            <a:ext cx="1858645" cy="706755"/>
          </a:xfrm>
          <a:prstGeom prst="rect">
            <a:avLst/>
          </a:prstGeom>
          <a:noFill/>
        </p:spPr>
        <p:txBody>
          <a:bodyPr wrap="square">
            <a:spAutoFit/>
          </a:bodyPr>
          <a:p>
            <a:pPr algn="ctr"/>
            <a:r>
              <a:rPr lang="zh-CN" altLang="zh-CN" sz="2000" b="1"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rPr>
              <a:t>未审核用户无法进行下一步</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1" name="流程图: 可选过程 10"/>
          <p:cNvSpPr/>
          <p:nvPr/>
        </p:nvSpPr>
        <p:spPr>
          <a:xfrm>
            <a:off x="9221470" y="3611245"/>
            <a:ext cx="1230630" cy="662305"/>
          </a:xfrm>
          <a:prstGeom prst="flowChartAlternateProcess">
            <a:avLst/>
          </a:prstGeom>
        </p:spPr>
        <p:style>
          <a:lnRef idx="2">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a:sym typeface="+mn-ea"/>
              </a:rPr>
              <a:t>授权使用权限</a:t>
            </a:r>
            <a:endParaRPr lang="zh-CN" altLang="en-US">
              <a:sym typeface="+mn-ea"/>
            </a:endParaRPr>
          </a:p>
        </p:txBody>
      </p:sp>
      <p:cxnSp>
        <p:nvCxnSpPr>
          <p:cNvPr id="17" name="直接连接符 16"/>
          <p:cNvCxnSpPr>
            <a:stCxn id="19" idx="3"/>
            <a:endCxn id="11" idx="1"/>
          </p:cNvCxnSpPr>
          <p:nvPr/>
        </p:nvCxnSpPr>
        <p:spPr>
          <a:xfrm>
            <a:off x="8918575" y="3942715"/>
            <a:ext cx="302895" cy="0"/>
          </a:xfrm>
          <a:prstGeom prst="line">
            <a:avLst/>
          </a:prstGeom>
        </p:spPr>
        <p:style>
          <a:lnRef idx="3">
            <a:schemeClr val="accent6"/>
          </a:lnRef>
          <a:fillRef idx="0">
            <a:srgbClr val="FFFFFF"/>
          </a:fillRef>
          <a:effectRef idx="0">
            <a:srgbClr val="FFFFFF"/>
          </a:effectRef>
          <a:fontRef idx="minor">
            <a:schemeClr val="tx1"/>
          </a:fontRef>
        </p:style>
      </p:cxnSp>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1154430" cy="376238"/>
            </a:xfrm>
            <a:prstGeom prst="rect">
              <a:avLst/>
            </a:prstGeom>
          </p:spPr>
          <p:txBody>
            <a:bodyPr wrap="none">
              <a:spAutoFit/>
            </a:bodyPr>
            <a:p>
              <a:pPr defTabSz="913765">
                <a:defRPr/>
              </a:pPr>
              <a:r>
                <a:rPr lang="zh-CN"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委托加工</a:t>
              </a:r>
              <a:endParaRPr lang="zh-CN"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07</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33" name="圆角矩形 32"/>
          <p:cNvSpPr/>
          <p:nvPr/>
        </p:nvSpPr>
        <p:spPr>
          <a:xfrm>
            <a:off x="2511425" y="4342765"/>
            <a:ext cx="4070350" cy="96139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684780" y="4342765"/>
            <a:ext cx="2016760" cy="1014730"/>
          </a:xfrm>
          <a:prstGeom prst="rect">
            <a:avLst/>
          </a:prstGeom>
          <a:noFill/>
        </p:spPr>
        <p:txBody>
          <a:bodyPr wrap="square" rtlCol="0" anchor="t">
            <a:spAutoFit/>
          </a:bodyPr>
          <a:p>
            <a:pPr algn="ctr"/>
            <a:r>
              <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rPr>
              <a:t>在系统里进行委托预约，有疑问联系仪器管理员</a:t>
            </a:r>
            <a:endPar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endParaRPr>
          </a:p>
        </p:txBody>
      </p:sp>
      <p:pic>
        <p:nvPicPr>
          <p:cNvPr id="12" name="图片 11"/>
          <p:cNvPicPr>
            <a:picLocks noChangeAspect="1"/>
          </p:cNvPicPr>
          <p:nvPr/>
        </p:nvPicPr>
        <p:blipFill>
          <a:blip r:embed="rId1"/>
          <a:stretch>
            <a:fillRect/>
          </a:stretch>
        </p:blipFill>
        <p:spPr>
          <a:xfrm>
            <a:off x="387985" y="1184910"/>
            <a:ext cx="5496560" cy="2465070"/>
          </a:xfrm>
          <a:prstGeom prst="rect">
            <a:avLst/>
          </a:prstGeom>
        </p:spPr>
      </p:pic>
      <p:sp>
        <p:nvSpPr>
          <p:cNvPr id="15" name="矩形 14"/>
          <p:cNvSpPr/>
          <p:nvPr/>
        </p:nvSpPr>
        <p:spPr>
          <a:xfrm>
            <a:off x="313055" y="1392555"/>
            <a:ext cx="567690" cy="1397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4" name="矩形 33"/>
          <p:cNvSpPr/>
          <p:nvPr/>
        </p:nvSpPr>
        <p:spPr>
          <a:xfrm>
            <a:off x="3077845" y="1980565"/>
            <a:ext cx="236855" cy="46164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5" name="文本框 34"/>
          <p:cNvSpPr txBox="1"/>
          <p:nvPr/>
        </p:nvSpPr>
        <p:spPr>
          <a:xfrm>
            <a:off x="2511425" y="1659255"/>
            <a:ext cx="1442085" cy="306705"/>
          </a:xfrm>
          <a:prstGeom prst="rect">
            <a:avLst/>
          </a:prstGeom>
          <a:noFill/>
        </p:spPr>
        <p:txBody>
          <a:bodyPr wrap="square">
            <a:spAutoFit/>
          </a:bodyPr>
          <a:p>
            <a:r>
              <a:rPr lang="zh-CN" altLang="en-US" sz="1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蓝色</a:t>
            </a:r>
            <a:r>
              <a:rPr lang="en-US" altLang="zh-CN" sz="1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sz="1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委托预约</a:t>
            </a:r>
            <a:endParaRPr lang="zh-CN" altLang="en-US" sz="1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36" name="矩形 35"/>
          <p:cNvSpPr/>
          <p:nvPr/>
        </p:nvSpPr>
        <p:spPr>
          <a:xfrm>
            <a:off x="4360545" y="1184910"/>
            <a:ext cx="205740" cy="20764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no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029335" y="1159510"/>
            <a:ext cx="8125460" cy="4216400"/>
          </a:xfrm>
          <a:prstGeom prst="rect">
            <a:avLst/>
          </a:prstGeom>
        </p:spPr>
      </p:pic>
      <p:sp>
        <p:nvSpPr>
          <p:cNvPr id="6" name="矩形 5"/>
          <p:cNvSpPr/>
          <p:nvPr/>
        </p:nvSpPr>
        <p:spPr>
          <a:xfrm>
            <a:off x="1577340" y="1146175"/>
            <a:ext cx="427990" cy="23495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7" name="文本框 6"/>
          <p:cNvSpPr txBox="1"/>
          <p:nvPr/>
        </p:nvSpPr>
        <p:spPr>
          <a:xfrm>
            <a:off x="2415540" y="1062355"/>
            <a:ext cx="6461125" cy="398780"/>
          </a:xfrm>
          <a:prstGeom prst="rect">
            <a:avLst/>
          </a:prstGeom>
          <a:noFill/>
        </p:spPr>
        <p:txBody>
          <a:bodyPr wrap="square" rtlCol="0">
            <a:spAutoFit/>
          </a:bodyPr>
          <a:p>
            <a:r>
              <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rPr>
              <a:t>未审核用户点击</a:t>
            </a:r>
            <a:r>
              <a:rPr lang="zh-CN" altLang="zh-CN" sz="2000" b="1"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sym typeface="+mn-ea"/>
              </a:rPr>
              <a:t>【个人中心】</a:t>
            </a:r>
            <a:r>
              <a:rPr lang="zh-CN" altLang="en-US" sz="2000" b="1" dirty="0">
                <a:solidFill>
                  <a:srgbClr val="FF0000"/>
                </a:solidFill>
                <a:highlight>
                  <a:srgbClr val="FFFF00"/>
                </a:highlight>
                <a:latin typeface="华文楷体" panose="02010600040101010101" pitchFamily="2" charset="-122"/>
                <a:ea typeface="华文楷体" panose="02010600040101010101" pitchFamily="2" charset="-122"/>
                <a:sym typeface="+mn-ea"/>
              </a:rPr>
              <a:t>无法进入</a:t>
            </a:r>
            <a:r>
              <a:rPr lang="zh-CN" altLang="zh-CN" sz="2000" b="1"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sym typeface="+mn-ea"/>
              </a:rPr>
              <a:t>【</a:t>
            </a:r>
            <a:r>
              <a:rPr lang="zh-CN" altLang="zh-CN" sz="2000" b="1"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sym typeface="+mn-ea"/>
              </a:rPr>
              <a:t>系统首页</a:t>
            </a:r>
            <a:r>
              <a:rPr lang="zh-CN" altLang="zh-CN" sz="2000" b="1"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sym typeface="+mn-ea"/>
              </a:rPr>
              <a:t>】</a:t>
            </a:r>
            <a:endParaRPr lang="zh-CN" altLang="en-US" sz="2000" b="1" dirty="0">
              <a:solidFill>
                <a:srgbClr val="FF0000"/>
              </a:solidFill>
              <a:latin typeface="华文楷体" panose="02010600040101010101" pitchFamily="2" charset="-122"/>
              <a:ea typeface="华文楷体" panose="02010600040101010101" pitchFamily="2" charset="-122"/>
              <a:sym typeface="+mn-ea"/>
            </a:endParaRPr>
          </a:p>
        </p:txBody>
      </p:sp>
      <p:cxnSp>
        <p:nvCxnSpPr>
          <p:cNvPr id="12" name="直接箭头连接符 11"/>
          <p:cNvCxnSpPr/>
          <p:nvPr/>
        </p:nvCxnSpPr>
        <p:spPr>
          <a:xfrm>
            <a:off x="2025650" y="1314450"/>
            <a:ext cx="1139190" cy="74676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13" name="图片 12"/>
          <p:cNvPicPr>
            <a:picLocks noChangeAspect="1"/>
          </p:cNvPicPr>
          <p:nvPr/>
        </p:nvPicPr>
        <p:blipFill>
          <a:blip r:embed="rId2"/>
          <a:stretch>
            <a:fillRect/>
          </a:stretch>
        </p:blipFill>
        <p:spPr>
          <a:xfrm>
            <a:off x="421640" y="2160270"/>
            <a:ext cx="11601450" cy="4533265"/>
          </a:xfrm>
          <a:prstGeom prst="rect">
            <a:avLst/>
          </a:prstGeom>
          <a:ln>
            <a:noFill/>
          </a:ln>
        </p:spPr>
      </p:pic>
      <p:sp>
        <p:nvSpPr>
          <p:cNvPr id="16" name="圆角矩形 15"/>
          <p:cNvSpPr/>
          <p:nvPr/>
        </p:nvSpPr>
        <p:spPr>
          <a:xfrm>
            <a:off x="7890510" y="2137410"/>
            <a:ext cx="3649980" cy="73596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 name="直接连接符 4"/>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349518" y="218829"/>
            <a:ext cx="10310419" cy="583565"/>
          </a:xfrm>
          <a:prstGeom prst="rect">
            <a:avLst/>
          </a:prstGeom>
          <a:noFill/>
        </p:spPr>
        <p:txBody>
          <a:bodyPr wrap="square" rtlCol="0">
            <a:spAutoFit/>
          </a:bodyPr>
          <a:lstStyle/>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系统介绍</a:t>
            </a:r>
            <a:r>
              <a:rPr lang="en-US" altLang="zh-CN" sz="3200" b="1" dirty="0">
                <a:solidFill>
                  <a:srgbClr val="014B96"/>
                </a:solidFill>
                <a:latin typeface="微软雅黑" panose="020B0503020204020204" charset="-122"/>
                <a:ea typeface="微软雅黑" panose="020B0503020204020204" charset="-122"/>
                <a:sym typeface="Arial" panose="020B0604020202020204" pitchFamily="34" charset="0"/>
              </a:rPr>
              <a:t>-</a:t>
            </a:r>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系统首页</a:t>
            </a:r>
            <a:endPar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
        <p:nvSpPr>
          <p:cNvPr id="10" name="圆角矩形 9"/>
          <p:cNvSpPr/>
          <p:nvPr/>
        </p:nvSpPr>
        <p:spPr>
          <a:xfrm>
            <a:off x="483235" y="3764915"/>
            <a:ext cx="5416550" cy="2808605"/>
          </a:xfrm>
          <a:prstGeom prst="roundRect">
            <a:avLst>
              <a:gd name="adj" fmla="val 7687"/>
            </a:avLst>
          </a:prstGeom>
          <a:noFill/>
          <a:ln>
            <a:prstDash val="sysDot"/>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圆角矩形 10"/>
          <p:cNvSpPr/>
          <p:nvPr/>
        </p:nvSpPr>
        <p:spPr>
          <a:xfrm>
            <a:off x="6243320" y="3764915"/>
            <a:ext cx="5416550" cy="2125345"/>
          </a:xfrm>
          <a:prstGeom prst="roundRect">
            <a:avLst>
              <a:gd name="adj" fmla="val 7687"/>
            </a:avLst>
          </a:prstGeom>
          <a:noFill/>
          <a:ln>
            <a:prstDash val="sysDot"/>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87985" y="1184910"/>
            <a:ext cx="11639550" cy="5219700"/>
          </a:xfrm>
          <a:prstGeom prst="rect">
            <a:avLst/>
          </a:prstGeom>
        </p:spPr>
      </p:pic>
      <p:sp>
        <p:nvSpPr>
          <p:cNvPr id="10" name="矩形 9"/>
          <p:cNvSpPr/>
          <p:nvPr/>
        </p:nvSpPr>
        <p:spPr>
          <a:xfrm>
            <a:off x="474304" y="1671042"/>
            <a:ext cx="683143" cy="192021"/>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a:off x="6117167" y="2980267"/>
            <a:ext cx="237067" cy="702733"/>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12"/>
          <p:cNvSpPr/>
          <p:nvPr/>
        </p:nvSpPr>
        <p:spPr>
          <a:xfrm flipH="1">
            <a:off x="5853853" y="2980267"/>
            <a:ext cx="276860" cy="70358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a:off x="5808980" y="4138930"/>
            <a:ext cx="338455" cy="45085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文本框 17"/>
          <p:cNvSpPr txBox="1"/>
          <p:nvPr/>
        </p:nvSpPr>
        <p:spPr>
          <a:xfrm>
            <a:off x="4375785" y="4149090"/>
            <a:ext cx="1498600" cy="306705"/>
          </a:xfrm>
          <a:prstGeom prst="rect">
            <a:avLst/>
          </a:prstGeom>
          <a:noFill/>
        </p:spPr>
        <p:txBody>
          <a:bodyPr wrap="square">
            <a:spAutoFit/>
          </a:bodyPr>
          <a:lstStyle/>
          <a:p>
            <a:r>
              <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灰色</a:t>
            </a:r>
            <a:r>
              <a:rPr lang="en-US" altLang="zh-CN"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无法预约</a:t>
            </a:r>
            <a:endPar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4" name="文本框 13"/>
          <p:cNvSpPr txBox="1"/>
          <p:nvPr/>
        </p:nvSpPr>
        <p:spPr>
          <a:xfrm>
            <a:off x="4380865" y="2903220"/>
            <a:ext cx="1426845" cy="306705"/>
          </a:xfrm>
          <a:prstGeom prst="rect">
            <a:avLst/>
          </a:prstGeom>
          <a:noFill/>
        </p:spPr>
        <p:txBody>
          <a:bodyPr wrap="square">
            <a:spAutoFit/>
          </a:bodyPr>
          <a:lstStyle/>
          <a:p>
            <a:r>
              <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绿色</a:t>
            </a:r>
            <a:r>
              <a:rPr lang="en-US" altLang="zh-CN"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按时预约</a:t>
            </a:r>
            <a:endPar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6" name="文本框 15"/>
          <p:cNvSpPr txBox="1"/>
          <p:nvPr/>
        </p:nvSpPr>
        <p:spPr>
          <a:xfrm>
            <a:off x="6663690" y="2903220"/>
            <a:ext cx="1442085" cy="306705"/>
          </a:xfrm>
          <a:prstGeom prst="rect">
            <a:avLst/>
          </a:prstGeom>
          <a:noFill/>
        </p:spPr>
        <p:txBody>
          <a:bodyPr wrap="square">
            <a:spAutoFit/>
          </a:bodyPr>
          <a:lstStyle/>
          <a:p>
            <a:r>
              <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蓝色</a:t>
            </a:r>
            <a:r>
              <a:rPr lang="en-US" altLang="zh-CN"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委托预约</a:t>
            </a:r>
            <a:endParaRPr lang="zh-CN" altLang="en-US" sz="1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6" name="矩形 5"/>
          <p:cNvSpPr/>
          <p:nvPr/>
        </p:nvSpPr>
        <p:spPr>
          <a:xfrm>
            <a:off x="8785225" y="1179195"/>
            <a:ext cx="478790" cy="48006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noFill/>
            </a:endParaRPr>
          </a:p>
        </p:txBody>
      </p:sp>
      <p:cxnSp>
        <p:nvCxnSpPr>
          <p:cNvPr id="5" name="直接连接符 4"/>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349518" y="218829"/>
            <a:ext cx="10310419" cy="583565"/>
          </a:xfrm>
          <a:prstGeom prst="rect">
            <a:avLst/>
          </a:prstGeom>
          <a:noFill/>
        </p:spPr>
        <p:txBody>
          <a:bodyPr wrap="square" rtlCol="0">
            <a:spAutoFit/>
          </a:bodyPr>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系统介绍</a:t>
            </a:r>
            <a:r>
              <a:rPr lang="en-US" altLang="zh-CN" sz="3200" b="1" dirty="0">
                <a:solidFill>
                  <a:srgbClr val="014B96"/>
                </a:solidFill>
                <a:latin typeface="微软雅黑" panose="020B0503020204020204" charset="-122"/>
                <a:ea typeface="微软雅黑" panose="020B0503020204020204" charset="-122"/>
                <a:sym typeface="Arial" panose="020B0604020202020204" pitchFamily="34" charset="0"/>
              </a:rPr>
              <a:t>-</a:t>
            </a:r>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仪器预约</a:t>
            </a:r>
            <a:endPar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276225" y="1184910"/>
            <a:ext cx="11639550" cy="5219700"/>
          </a:xfrm>
          <a:prstGeom prst="rect">
            <a:avLst/>
          </a:prstGeom>
        </p:spPr>
      </p:pic>
      <p:sp>
        <p:nvSpPr>
          <p:cNvPr id="2" name="矩形 1"/>
          <p:cNvSpPr/>
          <p:nvPr/>
        </p:nvSpPr>
        <p:spPr>
          <a:xfrm>
            <a:off x="9145270" y="1184910"/>
            <a:ext cx="443230" cy="45466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6" name="圆角矩形 5"/>
          <p:cNvSpPr/>
          <p:nvPr/>
        </p:nvSpPr>
        <p:spPr>
          <a:xfrm>
            <a:off x="322580" y="2102485"/>
            <a:ext cx="782320" cy="2628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2"/>
          <a:srcRect r="704"/>
          <a:stretch>
            <a:fillRect/>
          </a:stretch>
        </p:blipFill>
        <p:spPr>
          <a:xfrm>
            <a:off x="6084570" y="2261235"/>
            <a:ext cx="5109845" cy="4050665"/>
          </a:xfrm>
          <a:prstGeom prst="rect">
            <a:avLst/>
          </a:prstGeom>
          <a:ln>
            <a:solidFill>
              <a:srgbClr val="FF0000"/>
            </a:solidFill>
          </a:ln>
        </p:spPr>
      </p:pic>
      <p:cxnSp>
        <p:nvCxnSpPr>
          <p:cNvPr id="3" name="直接箭头连接符 2"/>
          <p:cNvCxnSpPr/>
          <p:nvPr/>
        </p:nvCxnSpPr>
        <p:spPr>
          <a:xfrm>
            <a:off x="1108075" y="2261235"/>
            <a:ext cx="4680585" cy="63055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2757170" y="6392545"/>
            <a:ext cx="6737985" cy="368300"/>
          </a:xfrm>
          <a:prstGeom prst="rect">
            <a:avLst/>
          </a:prstGeom>
          <a:noFill/>
        </p:spPr>
        <p:txBody>
          <a:bodyPr wrap="square" rtlCol="0" anchor="t">
            <a:spAutoFit/>
          </a:bodyPr>
          <a:p>
            <a:pPr algn="ctr"/>
            <a:r>
              <a:rPr lang="zh-CN" altLang="en-US">
                <a:solidFill>
                  <a:srgbClr val="FF0000"/>
                </a:solidFill>
                <a:highlight>
                  <a:srgbClr val="FFFF00"/>
                </a:highlight>
              </a:rPr>
              <a:t>如遇特殊情况，公共实验平台有权暂停相关用户的使用权限</a:t>
            </a:r>
            <a:endParaRPr lang="zh-CN" altLang="en-US">
              <a:solidFill>
                <a:srgbClr val="FF0000"/>
              </a:solidFill>
              <a:highlight>
                <a:srgbClr val="FFFF00"/>
              </a:highlight>
            </a:endParaRPr>
          </a:p>
        </p:txBody>
      </p:sp>
      <p:cxnSp>
        <p:nvCxnSpPr>
          <p:cNvPr id="8" name="直接连接符 7"/>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349518" y="218829"/>
            <a:ext cx="10310419" cy="583565"/>
          </a:xfrm>
          <a:prstGeom prst="rect">
            <a:avLst/>
          </a:prstGeom>
          <a:noFill/>
        </p:spPr>
        <p:txBody>
          <a:bodyPr wrap="square" rtlCol="0">
            <a:spAutoFit/>
          </a:bodyPr>
          <a:lstStyle/>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系统介绍</a:t>
            </a:r>
            <a:r>
              <a:rPr lang="en-US" altLang="zh-CN" sz="3200" b="1" dirty="0">
                <a:solidFill>
                  <a:srgbClr val="014B96"/>
                </a:solidFill>
                <a:latin typeface="微软雅黑" panose="020B0503020204020204" charset="-122"/>
                <a:ea typeface="微软雅黑" panose="020B0503020204020204" charset="-122"/>
                <a:sym typeface="Arial" panose="020B0604020202020204" pitchFamily="34" charset="0"/>
              </a:rPr>
              <a:t>-</a:t>
            </a:r>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个人中心</a:t>
            </a:r>
            <a:endPar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43087" y="1413087"/>
            <a:ext cx="11830473" cy="4965700"/>
          </a:xfrm>
          <a:prstGeom prst="rect">
            <a:avLst/>
          </a:prstGeom>
        </p:spPr>
      </p:pic>
      <p:sp>
        <p:nvSpPr>
          <p:cNvPr id="3" name="文本框 2"/>
          <p:cNvSpPr txBox="1"/>
          <p:nvPr/>
        </p:nvSpPr>
        <p:spPr>
          <a:xfrm>
            <a:off x="8701405" y="4018280"/>
            <a:ext cx="1784985" cy="384810"/>
          </a:xfrm>
          <a:prstGeom prst="rect">
            <a:avLst/>
          </a:prstGeom>
          <a:noFill/>
        </p:spPr>
        <p:txBody>
          <a:bodyPr wrap="square" rtlCol="0">
            <a:noAutofit/>
          </a:bodyPr>
          <a:p>
            <a:r>
              <a:rPr lang="zh-CN" altLang="en-US" sz="2000" b="1">
                <a:solidFill>
                  <a:srgbClr val="FF0000"/>
                </a:solidFill>
                <a:highlight>
                  <a:srgbClr val="FFFF00"/>
                </a:highlight>
                <a:latin typeface="华文楷体" panose="02010600040101010101" pitchFamily="2" charset="-122"/>
                <a:ea typeface="华文楷体" panose="02010600040101010101" pitchFamily="2" charset="-122"/>
              </a:rPr>
              <a:t>账单导出功能</a:t>
            </a:r>
            <a:endParaRPr lang="zh-CN" altLang="en-US" sz="2000" b="1">
              <a:solidFill>
                <a:srgbClr val="FF0000"/>
              </a:solidFill>
              <a:highlight>
                <a:srgbClr val="FFFF00"/>
              </a:highlight>
              <a:latin typeface="华文楷体" panose="02010600040101010101" pitchFamily="2" charset="-122"/>
              <a:ea typeface="华文楷体" panose="02010600040101010101" pitchFamily="2" charset="-122"/>
            </a:endParaRPr>
          </a:p>
        </p:txBody>
      </p:sp>
      <p:pic>
        <p:nvPicPr>
          <p:cNvPr id="4" name="图片 3"/>
          <p:cNvPicPr>
            <a:picLocks noChangeAspect="1"/>
          </p:cNvPicPr>
          <p:nvPr/>
        </p:nvPicPr>
        <p:blipFill>
          <a:blip r:embed="rId2"/>
          <a:stretch>
            <a:fillRect/>
          </a:stretch>
        </p:blipFill>
        <p:spPr>
          <a:xfrm>
            <a:off x="1775460" y="4557395"/>
            <a:ext cx="9871710" cy="1480820"/>
          </a:xfrm>
          <a:prstGeom prst="rect">
            <a:avLst/>
          </a:prstGeom>
          <a:ln>
            <a:solidFill>
              <a:srgbClr val="FF0000"/>
            </a:solidFill>
          </a:ln>
        </p:spPr>
      </p:pic>
      <p:sp>
        <p:nvSpPr>
          <p:cNvPr id="6" name="矩形 5"/>
          <p:cNvSpPr/>
          <p:nvPr/>
        </p:nvSpPr>
        <p:spPr>
          <a:xfrm>
            <a:off x="9659620" y="1412875"/>
            <a:ext cx="478790" cy="48006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noFill/>
            </a:endParaRPr>
          </a:p>
        </p:txBody>
      </p:sp>
      <p:sp>
        <p:nvSpPr>
          <p:cNvPr id="8" name="圆角矩形 7"/>
          <p:cNvSpPr/>
          <p:nvPr/>
        </p:nvSpPr>
        <p:spPr>
          <a:xfrm>
            <a:off x="217170" y="1872615"/>
            <a:ext cx="782320" cy="2628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 name="直接连接符 4"/>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349518" y="218829"/>
            <a:ext cx="10310419" cy="583565"/>
          </a:xfrm>
          <a:prstGeom prst="rect">
            <a:avLst/>
          </a:prstGeom>
          <a:noFill/>
        </p:spPr>
        <p:txBody>
          <a:bodyPr wrap="square" rtlCol="0">
            <a:spAutoFit/>
          </a:bodyPr>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系统介绍</a:t>
            </a:r>
            <a:r>
              <a:rPr lang="en-US" altLang="zh-CN" sz="3200" b="1" dirty="0">
                <a:solidFill>
                  <a:srgbClr val="014B96"/>
                </a:solidFill>
                <a:latin typeface="微软雅黑" panose="020B0503020204020204" charset="-122"/>
                <a:ea typeface="微软雅黑" panose="020B0503020204020204" charset="-122"/>
                <a:sym typeface="Arial" panose="020B0604020202020204" pitchFamily="34" charset="0"/>
              </a:rPr>
              <a:t>-</a:t>
            </a:r>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课题组</a:t>
            </a:r>
            <a:endPar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prism/>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87488" y="0"/>
            <a:ext cx="10704512" cy="3429000"/>
          </a:xfrm>
          <a:custGeom>
            <a:avLst/>
            <a:gdLst>
              <a:gd name="connsiteX0" fmla="*/ 0 w 8028384"/>
              <a:gd name="connsiteY0" fmla="*/ 0 h 2571750"/>
              <a:gd name="connsiteX1" fmla="*/ 8028384 w 8028384"/>
              <a:gd name="connsiteY1" fmla="*/ 0 h 2571750"/>
              <a:gd name="connsiteX2" fmla="*/ 8028384 w 8028384"/>
              <a:gd name="connsiteY2" fmla="*/ 2571750 h 2571750"/>
              <a:gd name="connsiteX3" fmla="*/ 0 w 8028384"/>
              <a:gd name="connsiteY3" fmla="*/ 2571750 h 2571750"/>
              <a:gd name="connsiteX4" fmla="*/ 0 w 8028384"/>
              <a:gd name="connsiteY4" fmla="*/ 0 h 2571750"/>
              <a:gd name="connsiteX0-1" fmla="*/ 0 w 8028384"/>
              <a:gd name="connsiteY0-2" fmla="*/ 0 h 2571750"/>
              <a:gd name="connsiteX1-3" fmla="*/ 8028384 w 8028384"/>
              <a:gd name="connsiteY1-4" fmla="*/ 0 h 2571750"/>
              <a:gd name="connsiteX2-5" fmla="*/ 8028384 w 8028384"/>
              <a:gd name="connsiteY2-6" fmla="*/ 2571750 h 2571750"/>
              <a:gd name="connsiteX3-7" fmla="*/ 2445165 w 8028384"/>
              <a:gd name="connsiteY3-8" fmla="*/ 2571078 h 2571750"/>
              <a:gd name="connsiteX4-9" fmla="*/ 0 w 8028384"/>
              <a:gd name="connsiteY4-10" fmla="*/ 2571750 h 2571750"/>
              <a:gd name="connsiteX5" fmla="*/ 0 w 8028384"/>
              <a:gd name="connsiteY5" fmla="*/ 0 h 2571750"/>
              <a:gd name="connsiteX0-11" fmla="*/ 0 w 8028384"/>
              <a:gd name="connsiteY0-12" fmla="*/ 0 h 2571750"/>
              <a:gd name="connsiteX1-13" fmla="*/ 8028384 w 8028384"/>
              <a:gd name="connsiteY1-14" fmla="*/ 0 h 2571750"/>
              <a:gd name="connsiteX2-15" fmla="*/ 8028384 w 8028384"/>
              <a:gd name="connsiteY2-16" fmla="*/ 2571750 h 2571750"/>
              <a:gd name="connsiteX3-17" fmla="*/ 2445165 w 8028384"/>
              <a:gd name="connsiteY3-18" fmla="*/ 2571078 h 2571750"/>
              <a:gd name="connsiteX4-19" fmla="*/ 0 w 8028384"/>
              <a:gd name="connsiteY4-20" fmla="*/ 0 h 2571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28384" h="2571750">
                <a:moveTo>
                  <a:pt x="0" y="0"/>
                </a:moveTo>
                <a:lnTo>
                  <a:pt x="8028384" y="0"/>
                </a:lnTo>
                <a:lnTo>
                  <a:pt x="8028384" y="2571750"/>
                </a:lnTo>
                <a:lnTo>
                  <a:pt x="2445165" y="2571078"/>
                </a:lnTo>
                <a:lnTo>
                  <a:pt x="0" y="0"/>
                </a:lnTo>
                <a:close/>
              </a:path>
            </a:pathLst>
          </a:custGeom>
          <a:blipFill>
            <a:blip r:embed="rId1" cstate="print">
              <a:extLst>
                <a:ext uri="{28A0092B-C50C-407E-A947-70E740481C1C}">
                  <a14:useLocalDpi xmlns:a14="http://schemas.microsoft.com/office/drawing/2010/main" val="0"/>
                </a:ext>
              </a:extLst>
            </a:blip>
            <a:stretch>
              <a:fillRect/>
            </a:stretch>
          </a:blip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3" name="等腰三角形 2"/>
          <p:cNvSpPr/>
          <p:nvPr/>
        </p:nvSpPr>
        <p:spPr>
          <a:xfrm rot="5400000">
            <a:off x="-1751169" y="1751169"/>
            <a:ext cx="6858000" cy="3355661"/>
          </a:xfrm>
          <a:prstGeom prst="triangle">
            <a:avLst/>
          </a:prstGeom>
          <a:solidFill>
            <a:srgbClr val="376092"/>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24" name="矩形 3"/>
          <p:cNvSpPr/>
          <p:nvPr/>
        </p:nvSpPr>
        <p:spPr>
          <a:xfrm>
            <a:off x="1487488" y="-3"/>
            <a:ext cx="10704512" cy="3429000"/>
          </a:xfrm>
          <a:custGeom>
            <a:avLst/>
            <a:gdLst>
              <a:gd name="connsiteX0" fmla="*/ 0 w 8028384"/>
              <a:gd name="connsiteY0" fmla="*/ 0 h 2571750"/>
              <a:gd name="connsiteX1" fmla="*/ 8028384 w 8028384"/>
              <a:gd name="connsiteY1" fmla="*/ 0 h 2571750"/>
              <a:gd name="connsiteX2" fmla="*/ 8028384 w 8028384"/>
              <a:gd name="connsiteY2" fmla="*/ 2571750 h 2571750"/>
              <a:gd name="connsiteX3" fmla="*/ 0 w 8028384"/>
              <a:gd name="connsiteY3" fmla="*/ 2571750 h 2571750"/>
              <a:gd name="connsiteX4" fmla="*/ 0 w 8028384"/>
              <a:gd name="connsiteY4" fmla="*/ 0 h 2571750"/>
              <a:gd name="connsiteX0-1" fmla="*/ 0 w 8028384"/>
              <a:gd name="connsiteY0-2" fmla="*/ 0 h 2571750"/>
              <a:gd name="connsiteX1-3" fmla="*/ 8028384 w 8028384"/>
              <a:gd name="connsiteY1-4" fmla="*/ 0 h 2571750"/>
              <a:gd name="connsiteX2-5" fmla="*/ 8028384 w 8028384"/>
              <a:gd name="connsiteY2-6" fmla="*/ 2571750 h 2571750"/>
              <a:gd name="connsiteX3-7" fmla="*/ 2445165 w 8028384"/>
              <a:gd name="connsiteY3-8" fmla="*/ 2571078 h 2571750"/>
              <a:gd name="connsiteX4-9" fmla="*/ 0 w 8028384"/>
              <a:gd name="connsiteY4-10" fmla="*/ 2571750 h 2571750"/>
              <a:gd name="connsiteX5" fmla="*/ 0 w 8028384"/>
              <a:gd name="connsiteY5" fmla="*/ 0 h 2571750"/>
              <a:gd name="connsiteX0-11" fmla="*/ 0 w 8028384"/>
              <a:gd name="connsiteY0-12" fmla="*/ 0 h 2571750"/>
              <a:gd name="connsiteX1-13" fmla="*/ 8028384 w 8028384"/>
              <a:gd name="connsiteY1-14" fmla="*/ 0 h 2571750"/>
              <a:gd name="connsiteX2-15" fmla="*/ 8028384 w 8028384"/>
              <a:gd name="connsiteY2-16" fmla="*/ 2571750 h 2571750"/>
              <a:gd name="connsiteX3-17" fmla="*/ 2445165 w 8028384"/>
              <a:gd name="connsiteY3-18" fmla="*/ 2571078 h 2571750"/>
              <a:gd name="connsiteX4-19" fmla="*/ 0 w 8028384"/>
              <a:gd name="connsiteY4-20" fmla="*/ 0 h 2571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28384" h="2571750">
                <a:moveTo>
                  <a:pt x="0" y="0"/>
                </a:moveTo>
                <a:lnTo>
                  <a:pt x="8028384" y="0"/>
                </a:lnTo>
                <a:lnTo>
                  <a:pt x="8028384" y="2571750"/>
                </a:lnTo>
                <a:lnTo>
                  <a:pt x="2445165" y="2571078"/>
                </a:lnTo>
                <a:lnTo>
                  <a:pt x="0" y="0"/>
                </a:lnTo>
                <a:close/>
              </a:path>
            </a:pathLst>
          </a:custGeom>
          <a:solidFill>
            <a:srgbClr val="37609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10" name="矩形 9"/>
          <p:cNvSpPr/>
          <p:nvPr/>
        </p:nvSpPr>
        <p:spPr>
          <a:xfrm>
            <a:off x="5903979" y="4279933"/>
            <a:ext cx="3436620" cy="748030"/>
          </a:xfrm>
          <a:prstGeom prst="rect">
            <a:avLst/>
          </a:prstGeom>
        </p:spPr>
        <p:txBody>
          <a:bodyPr wrap="none" lIns="91440" tIns="45720" rIns="91440" bIns="45720">
            <a:spAutoFit/>
          </a:bodyPr>
          <a:lstStyle/>
          <a:p>
            <a:pPr defTabSz="913765">
              <a:spcBef>
                <a:spcPts val="0"/>
              </a:spcBef>
              <a:spcAft>
                <a:spcPts val="0"/>
              </a:spcAft>
              <a:defRPr/>
            </a:pPr>
            <a:r>
              <a:rPr lang="zh-CN" altLang="en-US" sz="4265" b="1" kern="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公共实验平台</a:t>
            </a:r>
            <a:endParaRPr lang="zh-CN" altLang="en-US" sz="4265" b="1" kern="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5" name="矩形 24"/>
          <p:cNvSpPr/>
          <p:nvPr/>
        </p:nvSpPr>
        <p:spPr>
          <a:xfrm>
            <a:off x="476332" y="2595743"/>
            <a:ext cx="1389380" cy="1322070"/>
          </a:xfrm>
          <a:prstGeom prst="rect">
            <a:avLst/>
          </a:prstGeom>
        </p:spPr>
        <p:txBody>
          <a:bodyPr wrap="none" lIns="91440" tIns="45720" rIns="91440" bIns="45720">
            <a:spAutoFit/>
          </a:bodyPr>
          <a:p>
            <a:pPr defTabSz="913765">
              <a:spcBef>
                <a:spcPts val="0"/>
              </a:spcBef>
              <a:spcAft>
                <a:spcPts val="0"/>
              </a:spcAft>
              <a:defRPr/>
            </a:pPr>
            <a:r>
              <a:rPr lang="en-US" altLang="zh-CN" sz="8000" b="1" kern="0" spc="3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ea"/>
                <a:sym typeface="Arial" panose="020B0604020202020204" pitchFamily="34" charset="0"/>
              </a:rPr>
              <a:t>01</a:t>
            </a:r>
            <a:endParaRPr lang="zh-CN" altLang="en-US" sz="8000" b="1" kern="0" spc="3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ea"/>
              <a:sym typeface="Arial" panose="020B0604020202020204" pitchFamily="34" charset="0"/>
            </a:endParaRPr>
          </a:p>
        </p:txBody>
      </p:sp>
      <p:sp>
        <p:nvSpPr>
          <p:cNvPr id="33" name="矩形 32"/>
          <p:cNvSpPr/>
          <p:nvPr/>
        </p:nvSpPr>
        <p:spPr>
          <a:xfrm>
            <a:off x="476332" y="3859305"/>
            <a:ext cx="1586230" cy="420370"/>
          </a:xfrm>
          <a:prstGeom prst="rect">
            <a:avLst/>
          </a:prstGeom>
        </p:spPr>
        <p:txBody>
          <a:bodyPr wrap="none" lIns="91440" tIns="45720" rIns="91440" bIns="45720">
            <a:spAutoFit/>
          </a:bodyPr>
          <a:p>
            <a:pPr defTabSz="913765">
              <a:spcBef>
                <a:spcPts val="0"/>
              </a:spcBef>
              <a:spcAft>
                <a:spcPts val="0"/>
              </a:spcAft>
              <a:defRPr/>
            </a:pPr>
            <a:r>
              <a:rPr lang="en-US" altLang="zh-CN" sz="2135" b="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ea"/>
                <a:sym typeface="Arial" panose="020B0604020202020204" pitchFamily="34" charset="0"/>
              </a:rPr>
              <a:t>PART ONE</a:t>
            </a:r>
            <a:endParaRPr lang="zh-CN" altLang="en-US" sz="2135" b="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165100" y="1408430"/>
            <a:ext cx="11836400" cy="4965700"/>
          </a:xfrm>
          <a:prstGeom prst="rect">
            <a:avLst/>
          </a:prstGeom>
        </p:spPr>
      </p:pic>
      <p:sp>
        <p:nvSpPr>
          <p:cNvPr id="5" name="圆角矩形 4"/>
          <p:cNvSpPr/>
          <p:nvPr/>
        </p:nvSpPr>
        <p:spPr>
          <a:xfrm>
            <a:off x="10751185" y="4259580"/>
            <a:ext cx="473075" cy="14732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6039485" y="2348230"/>
            <a:ext cx="5396230" cy="716280"/>
          </a:xfrm>
          <a:prstGeom prst="rect">
            <a:avLst/>
          </a:prstGeom>
          <a:noFill/>
        </p:spPr>
        <p:txBody>
          <a:bodyPr wrap="square" rtlCol="0">
            <a:noAutofit/>
          </a:bodyPr>
          <a:p>
            <a:r>
              <a:rPr lang="zh-CN" altLang="zh-CN" sz="2000" kern="100"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sym typeface="+mn-ea"/>
              </a:rPr>
              <a:t>课题组负责人可在</a:t>
            </a:r>
            <a:r>
              <a:rPr lang="zh-CN" altLang="en-US" sz="2000">
                <a:solidFill>
                  <a:srgbClr val="FF0000"/>
                </a:solidFill>
                <a:highlight>
                  <a:srgbClr val="FFFF00"/>
                </a:highlight>
                <a:latin typeface="华文楷体" panose="02010600040101010101" pitchFamily="2" charset="-122"/>
                <a:ea typeface="华文楷体" panose="02010600040101010101" pitchFamily="2" charset="-122"/>
                <a:sym typeface="+mn-ea"/>
              </a:rPr>
              <a:t>【人员权限】</a:t>
            </a:r>
            <a:r>
              <a:rPr lang="zh-CN" altLang="zh-CN" sz="2000" kern="100"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sym typeface="+mn-ea"/>
              </a:rPr>
              <a:t>中添加、删除课题组管理员和成员，同时也可新建课题组。</a:t>
            </a:r>
            <a:endParaRPr lang="zh-CN" altLang="zh-CN" sz="2000" kern="100"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sym typeface="+mn-ea"/>
            </a:endParaRPr>
          </a:p>
          <a:p>
            <a:endParaRPr lang="zh-CN" altLang="zh-CN" sz="2000" kern="100" dirty="0">
              <a:solidFill>
                <a:srgbClr val="FF0000"/>
              </a:solidFill>
              <a:effectLst/>
              <a:highlight>
                <a:srgbClr val="FFFF00"/>
              </a:highlight>
              <a:latin typeface="华文楷体" panose="02010600040101010101" pitchFamily="2" charset="-122"/>
              <a:ea typeface="华文楷体" panose="02010600040101010101" pitchFamily="2" charset="-122"/>
              <a:cs typeface="Times New Roman" panose="02020603050405020304" pitchFamily="18" charset="0"/>
              <a:sym typeface="+mn-ea"/>
            </a:endParaRPr>
          </a:p>
        </p:txBody>
      </p:sp>
      <p:sp>
        <p:nvSpPr>
          <p:cNvPr id="2" name="矩形 1"/>
          <p:cNvSpPr/>
          <p:nvPr/>
        </p:nvSpPr>
        <p:spPr>
          <a:xfrm>
            <a:off x="9674860" y="1412240"/>
            <a:ext cx="478790" cy="48006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noFill/>
            </a:endParaRPr>
          </a:p>
        </p:txBody>
      </p:sp>
      <p:sp>
        <p:nvSpPr>
          <p:cNvPr id="3" name="圆角矩形 2"/>
          <p:cNvSpPr/>
          <p:nvPr/>
        </p:nvSpPr>
        <p:spPr>
          <a:xfrm>
            <a:off x="226060" y="1861820"/>
            <a:ext cx="873125" cy="2628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8" name="直接箭头连接符 7"/>
          <p:cNvCxnSpPr/>
          <p:nvPr/>
        </p:nvCxnSpPr>
        <p:spPr>
          <a:xfrm flipH="1">
            <a:off x="10218420" y="4396105"/>
            <a:ext cx="378460" cy="17907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9" name="图片 8"/>
          <p:cNvPicPr>
            <a:picLocks noChangeAspect="1"/>
          </p:cNvPicPr>
          <p:nvPr/>
        </p:nvPicPr>
        <p:blipFill>
          <a:blip r:embed="rId2"/>
          <a:srcRect l="10289" t="21255"/>
          <a:stretch>
            <a:fillRect/>
          </a:stretch>
        </p:blipFill>
        <p:spPr>
          <a:xfrm>
            <a:off x="1345565" y="3896995"/>
            <a:ext cx="8808085" cy="2225040"/>
          </a:xfrm>
          <a:prstGeom prst="rect">
            <a:avLst/>
          </a:prstGeom>
          <a:ln>
            <a:solidFill>
              <a:schemeClr val="accent1"/>
            </a:solidFill>
          </a:ln>
        </p:spPr>
      </p:pic>
      <p:sp>
        <p:nvSpPr>
          <p:cNvPr id="11" name="圆角矩形 10"/>
          <p:cNvSpPr/>
          <p:nvPr/>
        </p:nvSpPr>
        <p:spPr>
          <a:xfrm>
            <a:off x="9686290" y="5042535"/>
            <a:ext cx="179070" cy="181610"/>
          </a:xfrm>
          <a:prstGeom prst="roundRect">
            <a:avLst>
              <a:gd name="adj" fmla="val 0"/>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圆角矩形 11"/>
          <p:cNvSpPr/>
          <p:nvPr/>
        </p:nvSpPr>
        <p:spPr>
          <a:xfrm>
            <a:off x="8981440" y="5216525"/>
            <a:ext cx="336550" cy="18923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p:cNvPicPr>
            <a:picLocks noChangeAspect="1"/>
          </p:cNvPicPr>
          <p:nvPr/>
        </p:nvPicPr>
        <p:blipFill>
          <a:blip r:embed="rId3"/>
          <a:stretch>
            <a:fillRect/>
          </a:stretch>
        </p:blipFill>
        <p:spPr>
          <a:xfrm>
            <a:off x="3825240" y="4067175"/>
            <a:ext cx="4267200" cy="2425700"/>
          </a:xfrm>
          <a:prstGeom prst="rect">
            <a:avLst/>
          </a:prstGeom>
        </p:spPr>
      </p:pic>
      <p:cxnSp>
        <p:nvCxnSpPr>
          <p:cNvPr id="14" name="直接箭头连接符 13"/>
          <p:cNvCxnSpPr/>
          <p:nvPr/>
        </p:nvCxnSpPr>
        <p:spPr>
          <a:xfrm flipH="1">
            <a:off x="9393555" y="5185410"/>
            <a:ext cx="203200" cy="7683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flipH="1">
            <a:off x="8170545" y="5340350"/>
            <a:ext cx="711200" cy="11430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4" name="直接连接符 3"/>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1349518" y="218829"/>
            <a:ext cx="10310419" cy="583565"/>
          </a:xfrm>
          <a:prstGeom prst="rect">
            <a:avLst/>
          </a:prstGeom>
          <a:noFill/>
        </p:spPr>
        <p:txBody>
          <a:bodyPr wrap="square" rtlCol="0">
            <a:spAutoFit/>
          </a:bodyPr>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系统介绍</a:t>
            </a:r>
            <a:r>
              <a:rPr lang="en-US" altLang="zh-CN" sz="3200" b="1" dirty="0">
                <a:solidFill>
                  <a:srgbClr val="014B96"/>
                </a:solidFill>
                <a:latin typeface="微软雅黑" panose="020B0503020204020204" charset="-122"/>
                <a:ea typeface="微软雅黑" panose="020B0503020204020204" charset="-122"/>
                <a:sym typeface="Arial" panose="020B0604020202020204" pitchFamily="34" charset="0"/>
              </a:rPr>
              <a:t>-</a:t>
            </a:r>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课题组</a:t>
            </a:r>
            <a:endPar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endParaRP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500"/>
                                  </p:stCondLst>
                                  <p:childTnLst>
                                    <p:set>
                                      <p:cBhvr>
                                        <p:cTn id="19" dur="1" fill="hold">
                                          <p:stCondLst>
                                            <p:cond delay="0"/>
                                          </p:stCondLst>
                                        </p:cTn>
                                        <p:tgtEl>
                                          <p:spTgt spid="12"/>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nodeType="afterEffect">
                                  <p:stCondLst>
                                    <p:cond delay="50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圆角矩形 4"/>
          <p:cNvSpPr/>
          <p:nvPr/>
        </p:nvSpPr>
        <p:spPr>
          <a:xfrm>
            <a:off x="10751185" y="4259580"/>
            <a:ext cx="473075" cy="14732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1"/>
          <a:srcRect b="29659"/>
          <a:stretch>
            <a:fillRect/>
          </a:stretch>
        </p:blipFill>
        <p:spPr>
          <a:xfrm>
            <a:off x="276225" y="1195070"/>
            <a:ext cx="11639550" cy="3671570"/>
          </a:xfrm>
          <a:prstGeom prst="rect">
            <a:avLst/>
          </a:prstGeom>
        </p:spPr>
      </p:pic>
      <p:sp>
        <p:nvSpPr>
          <p:cNvPr id="7" name="圆角矩形 6"/>
          <p:cNvSpPr/>
          <p:nvPr/>
        </p:nvSpPr>
        <p:spPr>
          <a:xfrm>
            <a:off x="11026775" y="1869440"/>
            <a:ext cx="557530" cy="37846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5311775" y="1775460"/>
            <a:ext cx="5439410" cy="702945"/>
          </a:xfrm>
          <a:prstGeom prst="rect">
            <a:avLst/>
          </a:prstGeom>
          <a:noFill/>
        </p:spPr>
        <p:txBody>
          <a:bodyPr wrap="square" rtlCol="0">
            <a:noAutofit/>
          </a:bodyPr>
          <a:p>
            <a:r>
              <a:rPr lang="zh-CN" altLang="en-US" sz="2000">
                <a:solidFill>
                  <a:srgbClr val="FF0000"/>
                </a:solidFill>
                <a:latin typeface="华文楷体" panose="02010600040101010101" pitchFamily="2" charset="-122"/>
                <a:ea typeface="华文楷体" panose="02010600040101010101" pitchFamily="2" charset="-122"/>
              </a:rPr>
              <a:t>【新增】课题组负责人可以新增课题组人员</a:t>
            </a:r>
            <a:endParaRPr lang="zh-CN" altLang="en-US" sz="2000">
              <a:solidFill>
                <a:srgbClr val="FF0000"/>
              </a:solidFill>
              <a:latin typeface="华文楷体" panose="02010600040101010101" pitchFamily="2" charset="-122"/>
              <a:ea typeface="华文楷体" panose="02010600040101010101" pitchFamily="2" charset="-122"/>
            </a:endParaRPr>
          </a:p>
          <a:p>
            <a:r>
              <a:rPr lang="zh-CN" altLang="en-US" sz="2000">
                <a:solidFill>
                  <a:srgbClr val="FF0000"/>
                </a:solidFill>
                <a:latin typeface="华文楷体" panose="02010600040101010101" pitchFamily="2" charset="-122"/>
                <a:ea typeface="华文楷体" panose="02010600040101010101" pitchFamily="2" charset="-122"/>
              </a:rPr>
              <a:t>【申请管理】可以对申请加入的用户进行审批</a:t>
            </a:r>
            <a:endParaRPr lang="zh-CN" altLang="en-US" sz="2000">
              <a:solidFill>
                <a:srgbClr val="FF0000"/>
              </a:solidFill>
              <a:latin typeface="华文楷体" panose="02010600040101010101" pitchFamily="2" charset="-122"/>
              <a:ea typeface="华文楷体" panose="02010600040101010101" pitchFamily="2" charset="-122"/>
            </a:endParaRPr>
          </a:p>
        </p:txBody>
      </p:sp>
      <p:grpSp>
        <p:nvGrpSpPr>
          <p:cNvPr id="14" name="组合 13"/>
          <p:cNvGrpSpPr/>
          <p:nvPr/>
        </p:nvGrpSpPr>
        <p:grpSpPr>
          <a:xfrm>
            <a:off x="2408555" y="3609340"/>
            <a:ext cx="9175750" cy="2886710"/>
            <a:chOff x="1804" y="5014"/>
            <a:chExt cx="16537" cy="5721"/>
          </a:xfrm>
        </p:grpSpPr>
        <p:pic>
          <p:nvPicPr>
            <p:cNvPr id="9" name="图片 8"/>
            <p:cNvPicPr>
              <a:picLocks noChangeAspect="1"/>
            </p:cNvPicPr>
            <p:nvPr/>
          </p:nvPicPr>
          <p:blipFill>
            <a:blip r:embed="rId2"/>
            <a:srcRect l="9782" t="8869" b="21533"/>
            <a:stretch>
              <a:fillRect/>
            </a:stretch>
          </p:blipFill>
          <p:spPr>
            <a:xfrm>
              <a:off x="1804" y="5014"/>
              <a:ext cx="16537" cy="5721"/>
            </a:xfrm>
            <a:prstGeom prst="rect">
              <a:avLst/>
            </a:prstGeom>
            <a:ln>
              <a:solidFill>
                <a:schemeClr val="accent1"/>
              </a:solidFill>
            </a:ln>
          </p:spPr>
        </p:pic>
        <p:sp>
          <p:nvSpPr>
            <p:cNvPr id="11" name="文本框 10"/>
            <p:cNvSpPr txBox="1"/>
            <p:nvPr/>
          </p:nvSpPr>
          <p:spPr>
            <a:xfrm>
              <a:off x="9024" y="6636"/>
              <a:ext cx="8703" cy="3972"/>
            </a:xfrm>
            <a:prstGeom prst="rect">
              <a:avLst/>
            </a:prstGeom>
            <a:noFill/>
            <a:ln>
              <a:noFill/>
            </a:ln>
          </p:spPr>
          <p:txBody>
            <a:bodyPr wrap="square" rtlCol="0">
              <a:noAutofit/>
            </a:bodyPr>
            <a:p>
              <a:r>
                <a:rPr lang="zh-CN" altLang="en-US" sz="160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1）无需审核：该学生产生的费用由课题组全部承担</a:t>
              </a:r>
              <a:endParaRPr lang="zh-CN" altLang="en-US" sz="160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160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2）单笔：该学生产生的费用由课题组承担，单笔超过M（默认值2000）元需要审核。</a:t>
              </a:r>
              <a:endParaRPr lang="zh-CN" altLang="en-US" sz="160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160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3）月累计：该学生产生的费用由课题组承担，月累积超过M（默认值10000）元需要审核。</a:t>
              </a:r>
              <a:endParaRPr lang="zh-CN" altLang="en-US" sz="160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a:p>
              <a:r>
                <a:rPr lang="zh-CN" altLang="en-US" sz="160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4）单笔且月累计：该学生产生的费用由课题组承担，单笔超过M（默认值2000）元需要审核；且月累积超过M（默认值10000）元需要审核。</a:t>
              </a:r>
              <a:endParaRPr lang="zh-CN" altLang="en-US" sz="1600">
                <a:solidFill>
                  <a:srgbClr val="FF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2" name="圆角矩形 11"/>
            <p:cNvSpPr/>
            <p:nvPr/>
          </p:nvSpPr>
          <p:spPr>
            <a:xfrm>
              <a:off x="3486" y="7367"/>
              <a:ext cx="5254" cy="1382"/>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3" name="直接箭头连接符 2"/>
          <p:cNvCxnSpPr/>
          <p:nvPr/>
        </p:nvCxnSpPr>
        <p:spPr>
          <a:xfrm flipH="1">
            <a:off x="8902065" y="2324100"/>
            <a:ext cx="2124710" cy="114617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4" name="矩形 3"/>
          <p:cNvSpPr/>
          <p:nvPr/>
        </p:nvSpPr>
        <p:spPr>
          <a:xfrm>
            <a:off x="9567545" y="1179195"/>
            <a:ext cx="478790" cy="48006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noFill/>
            </a:endParaRPr>
          </a:p>
        </p:txBody>
      </p:sp>
      <p:sp>
        <p:nvSpPr>
          <p:cNvPr id="13" name="圆角矩形 12"/>
          <p:cNvSpPr/>
          <p:nvPr/>
        </p:nvSpPr>
        <p:spPr>
          <a:xfrm>
            <a:off x="316865" y="1659255"/>
            <a:ext cx="895985" cy="2628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圆角矩形 14"/>
          <p:cNvSpPr/>
          <p:nvPr/>
        </p:nvSpPr>
        <p:spPr>
          <a:xfrm>
            <a:off x="1410970" y="1922145"/>
            <a:ext cx="716915" cy="2628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 name="直接连接符 1"/>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1349518" y="218829"/>
            <a:ext cx="10310419" cy="583565"/>
          </a:xfrm>
          <a:prstGeom prst="rect">
            <a:avLst/>
          </a:prstGeom>
          <a:noFill/>
        </p:spPr>
        <p:txBody>
          <a:bodyPr wrap="square" rtlCol="0">
            <a:spAutoFit/>
          </a:bodyPr>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系统介绍</a:t>
            </a:r>
            <a:r>
              <a:rPr lang="en-US" altLang="zh-CN" sz="3200" b="1" dirty="0">
                <a:solidFill>
                  <a:srgbClr val="014B96"/>
                </a:solidFill>
                <a:latin typeface="微软雅黑" panose="020B0503020204020204" charset="-122"/>
                <a:ea typeface="微软雅黑" panose="020B0503020204020204" charset="-122"/>
                <a:sym typeface="Arial" panose="020B0604020202020204" pitchFamily="34" charset="0"/>
              </a:rPr>
              <a:t>-</a:t>
            </a:r>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课题组</a:t>
            </a:r>
            <a:endPar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prism/>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70535" y="1229360"/>
            <a:ext cx="11649075" cy="5219700"/>
            <a:chOff x="741" y="1936"/>
            <a:chExt cx="18345" cy="8220"/>
          </a:xfrm>
        </p:grpSpPr>
        <p:pic>
          <p:nvPicPr>
            <p:cNvPr id="2" name="图片 1"/>
            <p:cNvPicPr>
              <a:picLocks noChangeAspect="1"/>
            </p:cNvPicPr>
            <p:nvPr/>
          </p:nvPicPr>
          <p:blipFill>
            <a:blip r:embed="rId1"/>
            <a:stretch>
              <a:fillRect/>
            </a:stretch>
          </p:blipFill>
          <p:spPr>
            <a:xfrm>
              <a:off x="741" y="1936"/>
              <a:ext cx="18330" cy="8220"/>
            </a:xfrm>
            <a:prstGeom prst="rect">
              <a:avLst/>
            </a:prstGeom>
          </p:spPr>
        </p:pic>
        <p:pic>
          <p:nvPicPr>
            <p:cNvPr id="8" name="图片 7"/>
            <p:cNvPicPr>
              <a:picLocks noChangeAspect="1"/>
            </p:cNvPicPr>
            <p:nvPr/>
          </p:nvPicPr>
          <p:blipFill>
            <a:blip r:embed="rId2"/>
            <a:srcRect l="12013" t="13203" b="55597"/>
            <a:stretch>
              <a:fillRect/>
            </a:stretch>
          </p:blipFill>
          <p:spPr>
            <a:xfrm>
              <a:off x="2506" y="3568"/>
              <a:ext cx="16581" cy="2687"/>
            </a:xfrm>
            <a:prstGeom prst="rect">
              <a:avLst/>
            </a:prstGeom>
          </p:spPr>
        </p:pic>
      </p:grpSp>
      <p:grpSp>
        <p:nvGrpSpPr>
          <p:cNvPr id="11" name="组合 10"/>
          <p:cNvGrpSpPr/>
          <p:nvPr/>
        </p:nvGrpSpPr>
        <p:grpSpPr>
          <a:xfrm>
            <a:off x="1775460" y="4079240"/>
            <a:ext cx="9804400" cy="2312035"/>
            <a:chOff x="2796" y="6552"/>
            <a:chExt cx="15440" cy="3641"/>
          </a:xfrm>
        </p:grpSpPr>
        <p:pic>
          <p:nvPicPr>
            <p:cNvPr id="5" name="图片 4"/>
            <p:cNvPicPr>
              <a:picLocks noChangeAspect="1"/>
            </p:cNvPicPr>
            <p:nvPr/>
          </p:nvPicPr>
          <p:blipFill>
            <a:blip r:embed="rId3"/>
            <a:stretch>
              <a:fillRect/>
            </a:stretch>
          </p:blipFill>
          <p:spPr>
            <a:xfrm>
              <a:off x="2796" y="6609"/>
              <a:ext cx="15441" cy="3585"/>
            </a:xfrm>
            <a:prstGeom prst="rect">
              <a:avLst/>
            </a:prstGeom>
            <a:ln>
              <a:solidFill>
                <a:schemeClr val="accent1"/>
              </a:solidFill>
            </a:ln>
          </p:spPr>
        </p:pic>
        <p:sp>
          <p:nvSpPr>
            <p:cNvPr id="6" name="文本框 5"/>
            <p:cNvSpPr txBox="1"/>
            <p:nvPr/>
          </p:nvSpPr>
          <p:spPr>
            <a:xfrm>
              <a:off x="11407" y="7234"/>
              <a:ext cx="6759" cy="1107"/>
            </a:xfrm>
            <a:prstGeom prst="rect">
              <a:avLst/>
            </a:prstGeom>
            <a:noFill/>
          </p:spPr>
          <p:txBody>
            <a:bodyPr wrap="square" rtlCol="0">
              <a:noAutofit/>
            </a:bodyPr>
            <a:p>
              <a:r>
                <a:rPr lang="zh-CN" altLang="en-US" sz="1600">
                  <a:solidFill>
                    <a:srgbClr val="FF0000"/>
                  </a:solidFill>
                  <a:latin typeface="华文楷体" panose="02010600040101010101" pitchFamily="2" charset="-122"/>
                  <a:ea typeface="华文楷体" panose="02010600040101010101" pitchFamily="2" charset="-122"/>
                </a:rPr>
                <a:t>【新增】课题组管理员可以新增课题组人员</a:t>
              </a:r>
              <a:endParaRPr lang="zh-CN" altLang="en-US" sz="1600">
                <a:solidFill>
                  <a:srgbClr val="FF0000"/>
                </a:solidFill>
                <a:latin typeface="华文楷体" panose="02010600040101010101" pitchFamily="2" charset="-122"/>
                <a:ea typeface="华文楷体" panose="02010600040101010101" pitchFamily="2" charset="-122"/>
              </a:endParaRPr>
            </a:p>
            <a:p>
              <a:r>
                <a:rPr lang="zh-CN" altLang="en-US" sz="1600">
                  <a:solidFill>
                    <a:srgbClr val="FF0000"/>
                  </a:solidFill>
                  <a:latin typeface="华文楷体" panose="02010600040101010101" pitchFamily="2" charset="-122"/>
                  <a:ea typeface="华文楷体" panose="02010600040101010101" pitchFamily="2" charset="-122"/>
                </a:rPr>
                <a:t>【申请管理】可以对申请加入的用户进行审批</a:t>
              </a:r>
              <a:endParaRPr lang="zh-CN" altLang="en-US" sz="1600">
                <a:solidFill>
                  <a:srgbClr val="FF0000"/>
                </a:solidFill>
                <a:latin typeface="华文楷体" panose="02010600040101010101" pitchFamily="2" charset="-122"/>
                <a:ea typeface="华文楷体" panose="02010600040101010101" pitchFamily="2" charset="-122"/>
              </a:endParaRPr>
            </a:p>
          </p:txBody>
        </p:sp>
        <p:sp>
          <p:nvSpPr>
            <p:cNvPr id="7" name="圆角矩形 6"/>
            <p:cNvSpPr/>
            <p:nvPr/>
          </p:nvSpPr>
          <p:spPr>
            <a:xfrm>
              <a:off x="15817" y="6552"/>
              <a:ext cx="1773" cy="73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9" name="圆角矩形 8"/>
          <p:cNvSpPr/>
          <p:nvPr/>
        </p:nvSpPr>
        <p:spPr>
          <a:xfrm>
            <a:off x="10464800" y="3607435"/>
            <a:ext cx="704850" cy="22225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2" name="直接箭头连接符 11"/>
          <p:cNvCxnSpPr/>
          <p:nvPr/>
        </p:nvCxnSpPr>
        <p:spPr>
          <a:xfrm flipH="1">
            <a:off x="8941435" y="3849370"/>
            <a:ext cx="1419860" cy="21018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3" name="矩形 12"/>
          <p:cNvSpPr/>
          <p:nvPr/>
        </p:nvSpPr>
        <p:spPr>
          <a:xfrm>
            <a:off x="9760585" y="1219835"/>
            <a:ext cx="478790" cy="48006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noFill/>
            </a:endParaRPr>
          </a:p>
        </p:txBody>
      </p:sp>
      <p:sp>
        <p:nvSpPr>
          <p:cNvPr id="14" name="圆角矩形 13"/>
          <p:cNvSpPr/>
          <p:nvPr/>
        </p:nvSpPr>
        <p:spPr>
          <a:xfrm>
            <a:off x="582930" y="1934210"/>
            <a:ext cx="828040" cy="2628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4" name="直接连接符 3"/>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349518" y="218829"/>
            <a:ext cx="10310419" cy="583565"/>
          </a:xfrm>
          <a:prstGeom prst="rect">
            <a:avLst/>
          </a:prstGeom>
          <a:noFill/>
        </p:spPr>
        <p:txBody>
          <a:bodyPr wrap="square" rtlCol="0">
            <a:spAutoFit/>
          </a:bodyPr>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系统介绍</a:t>
            </a:r>
            <a:r>
              <a:rPr lang="en-US" altLang="zh-CN" sz="3200" b="1" dirty="0">
                <a:solidFill>
                  <a:srgbClr val="014B96"/>
                </a:solidFill>
                <a:latin typeface="微软雅黑" panose="020B0503020204020204" charset="-122"/>
                <a:ea typeface="微软雅黑" panose="020B0503020204020204" charset="-122"/>
                <a:sym typeface="Arial" panose="020B0604020202020204" pitchFamily="34" charset="0"/>
              </a:rPr>
              <a:t>-</a:t>
            </a:r>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课题组</a:t>
            </a:r>
            <a:endPar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endParaRPr>
          </a:p>
        </p:txBody>
      </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7867" y="1184487"/>
            <a:ext cx="11442700" cy="5436447"/>
          </a:xfrm>
          <a:prstGeom prst="rect">
            <a:avLst/>
          </a:prstGeom>
        </p:spPr>
      </p:pic>
      <p:sp>
        <p:nvSpPr>
          <p:cNvPr id="7" name="文本框 6"/>
          <p:cNvSpPr txBox="1"/>
          <p:nvPr/>
        </p:nvSpPr>
        <p:spPr>
          <a:xfrm>
            <a:off x="3600450" y="1880235"/>
            <a:ext cx="3342005" cy="368300"/>
          </a:xfrm>
          <a:prstGeom prst="rect">
            <a:avLst/>
          </a:prstGeom>
          <a:noFill/>
        </p:spPr>
        <p:txBody>
          <a:bodyPr wrap="square">
            <a:spAutoFit/>
          </a:bodyPr>
          <a:lstStyle/>
          <a:p>
            <a:pPr>
              <a:spcBef>
                <a:spcPts val="600"/>
              </a:spcBef>
            </a:pPr>
            <a:r>
              <a:rPr lang="zh-CN" altLang="zh-CN" b="1" kern="100" dirty="0">
                <a:solidFill>
                  <a:srgbClr val="FF0000"/>
                </a:solidFill>
                <a:effectLst/>
                <a:latin typeface="华文楷体" panose="02010600040101010101" pitchFamily="2" charset="-122"/>
                <a:ea typeface="华文楷体" panose="02010600040101010101" pitchFamily="2" charset="-122"/>
                <a:cs typeface="Times New Roman" panose="02020603050405020304" pitchFamily="18" charset="0"/>
              </a:rPr>
              <a:t>可设置多个</a:t>
            </a:r>
            <a:r>
              <a:rPr lang="zh-CN" altLang="en-US" b="1" kern="1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平台</a:t>
            </a:r>
            <a:r>
              <a:rPr lang="zh-CN" altLang="zh-CN" b="1" kern="100" dirty="0">
                <a:solidFill>
                  <a:srgbClr val="FF0000"/>
                </a:solidFill>
                <a:effectLst/>
                <a:latin typeface="华文楷体" panose="02010600040101010101" pitchFamily="2" charset="-122"/>
                <a:ea typeface="华文楷体" panose="02010600040101010101" pitchFamily="2" charset="-122"/>
                <a:cs typeface="Times New Roman" panose="02020603050405020304" pitchFamily="18" charset="0"/>
              </a:rPr>
              <a:t>默认付款账户</a:t>
            </a:r>
            <a:endParaRPr lang="zh-CN" altLang="zh-CN" b="1" kern="100" dirty="0">
              <a:solidFill>
                <a:srgbClr val="FF0000"/>
              </a:solidFill>
              <a:effectLst/>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3" name="矩形 2"/>
          <p:cNvSpPr/>
          <p:nvPr/>
        </p:nvSpPr>
        <p:spPr>
          <a:xfrm>
            <a:off x="9597390" y="1184275"/>
            <a:ext cx="443230" cy="45466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5" name="直接连接符 4"/>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349518" y="218829"/>
            <a:ext cx="10310419" cy="583565"/>
          </a:xfrm>
          <a:prstGeom prst="rect">
            <a:avLst/>
          </a:prstGeom>
          <a:noFill/>
        </p:spPr>
        <p:txBody>
          <a:bodyPr wrap="square" rtlCol="0">
            <a:spAutoFit/>
          </a:bodyPr>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系统介绍</a:t>
            </a:r>
            <a:r>
              <a:rPr lang="en-US" altLang="zh-CN" sz="3200" b="1" dirty="0">
                <a:solidFill>
                  <a:srgbClr val="014B96"/>
                </a:solidFill>
                <a:latin typeface="微软雅黑" panose="020B0503020204020204" charset="-122"/>
                <a:ea typeface="微软雅黑" panose="020B0503020204020204" charset="-122"/>
                <a:sym typeface="Arial" panose="020B0604020202020204" pitchFamily="34" charset="0"/>
              </a:rPr>
              <a:t>-</a:t>
            </a:r>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课题组</a:t>
            </a:r>
            <a:endPar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527425" y="5641340"/>
            <a:ext cx="5996305" cy="706755"/>
          </a:xfrm>
          <a:prstGeom prst="rect">
            <a:avLst/>
          </a:prstGeom>
          <a:noFill/>
        </p:spPr>
        <p:txBody>
          <a:bodyPr wrap="square">
            <a:spAutoFit/>
          </a:bodyPr>
          <a:lstStyle/>
          <a:p>
            <a:pPr algn="ctr"/>
            <a:r>
              <a:rPr lang="en-US"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我的预约</a:t>
            </a:r>
            <a:r>
              <a:rPr lang="en-US"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a:t>
            </a:r>
            <a:r>
              <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我的机时</a:t>
            </a:r>
            <a:r>
              <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预约</a:t>
            </a:r>
            <a:r>
              <a:rPr lang="en-US"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a:t>
            </a:r>
            <a:endPar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endParaRPr>
          </a:p>
          <a:p>
            <a:pPr algn="ctr"/>
            <a:r>
              <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查看自己的按时预约的预约情况和预约审核进度</a:t>
            </a:r>
            <a:endPar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grpSp>
        <p:nvGrpSpPr>
          <p:cNvPr id="10" name="组合 9"/>
          <p:cNvGrpSpPr/>
          <p:nvPr/>
        </p:nvGrpSpPr>
        <p:grpSpPr>
          <a:xfrm>
            <a:off x="1411605" y="1405255"/>
            <a:ext cx="9721215" cy="3950335"/>
            <a:chOff x="2223" y="2970"/>
            <a:chExt cx="15309" cy="6221"/>
          </a:xfrm>
        </p:grpSpPr>
        <p:grpSp>
          <p:nvGrpSpPr>
            <p:cNvPr id="5" name="组合 4"/>
            <p:cNvGrpSpPr/>
            <p:nvPr/>
          </p:nvGrpSpPr>
          <p:grpSpPr>
            <a:xfrm>
              <a:off x="2223" y="2970"/>
              <a:ext cx="15309" cy="6221"/>
              <a:chOff x="2223" y="1546"/>
              <a:chExt cx="15309" cy="6221"/>
            </a:xfrm>
          </p:grpSpPr>
          <p:pic>
            <p:nvPicPr>
              <p:cNvPr id="3" name="图片 2"/>
              <p:cNvPicPr>
                <a:picLocks noChangeAspect="1"/>
              </p:cNvPicPr>
              <p:nvPr/>
            </p:nvPicPr>
            <p:blipFill>
              <a:blip r:embed="rId1"/>
              <a:srcRect b="24319"/>
              <a:stretch>
                <a:fillRect/>
              </a:stretch>
            </p:blipFill>
            <p:spPr>
              <a:xfrm>
                <a:off x="2223" y="1546"/>
                <a:ext cx="15309" cy="6221"/>
              </a:xfrm>
              <a:prstGeom prst="rect">
                <a:avLst/>
              </a:prstGeom>
            </p:spPr>
          </p:pic>
          <p:pic>
            <p:nvPicPr>
              <p:cNvPr id="4" name="图片 3"/>
              <p:cNvPicPr>
                <a:picLocks noChangeAspect="1"/>
              </p:cNvPicPr>
              <p:nvPr/>
            </p:nvPicPr>
            <p:blipFill>
              <a:blip r:embed="rId2"/>
              <a:srcRect l="10592" t="10070" b="54748"/>
              <a:stretch>
                <a:fillRect/>
              </a:stretch>
            </p:blipFill>
            <p:spPr>
              <a:xfrm>
                <a:off x="3703" y="3030"/>
                <a:ext cx="13815" cy="2816"/>
              </a:xfrm>
              <a:prstGeom prst="rect">
                <a:avLst/>
              </a:prstGeom>
            </p:spPr>
          </p:pic>
        </p:grpSp>
        <p:sp>
          <p:nvSpPr>
            <p:cNvPr id="9" name="矩形 8"/>
            <p:cNvSpPr/>
            <p:nvPr/>
          </p:nvSpPr>
          <p:spPr>
            <a:xfrm>
              <a:off x="2247" y="3735"/>
              <a:ext cx="1361" cy="368"/>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2" name="矩形 31"/>
            <p:cNvSpPr/>
            <p:nvPr/>
          </p:nvSpPr>
          <p:spPr>
            <a:xfrm>
              <a:off x="11470" y="5447"/>
              <a:ext cx="454" cy="262"/>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1" name="矩形 30"/>
            <p:cNvSpPr/>
            <p:nvPr/>
          </p:nvSpPr>
          <p:spPr>
            <a:xfrm>
              <a:off x="11470" y="5926"/>
              <a:ext cx="454" cy="324"/>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矩形 1"/>
            <p:cNvSpPr/>
            <p:nvPr/>
          </p:nvSpPr>
          <p:spPr>
            <a:xfrm>
              <a:off x="14998" y="2970"/>
              <a:ext cx="698" cy="71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6" name="圆角矩形 5"/>
            <p:cNvSpPr/>
            <p:nvPr/>
          </p:nvSpPr>
          <p:spPr>
            <a:xfrm>
              <a:off x="15447" y="6526"/>
              <a:ext cx="692" cy="342"/>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30" name="文本框 29"/>
          <p:cNvSpPr txBox="1"/>
          <p:nvPr/>
        </p:nvSpPr>
        <p:spPr>
          <a:xfrm>
            <a:off x="5017135" y="3783965"/>
            <a:ext cx="4304030" cy="1014730"/>
          </a:xfrm>
          <a:prstGeom prst="rect">
            <a:avLst/>
          </a:prstGeom>
          <a:noFill/>
        </p:spPr>
        <p:txBody>
          <a:bodyPr wrap="square">
            <a:spAutoFit/>
          </a:bodyPr>
          <a:lstStyle/>
          <a:p>
            <a:r>
              <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预约在等待管理员进行审核</a:t>
            </a:r>
            <a:r>
              <a:rPr lang="zh-CN"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，用户除了进行查看和取消预约外，还可进行预约信息的修改和完善；</a:t>
            </a:r>
            <a:endPar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33" name="文本框 32"/>
          <p:cNvSpPr txBox="1"/>
          <p:nvPr/>
        </p:nvSpPr>
        <p:spPr>
          <a:xfrm>
            <a:off x="6126480" y="1994535"/>
            <a:ext cx="4276725" cy="706755"/>
          </a:xfrm>
          <a:prstGeom prst="rect">
            <a:avLst/>
          </a:prstGeom>
          <a:noFill/>
        </p:spPr>
        <p:txBody>
          <a:bodyPr wrap="square">
            <a:spAutoFit/>
          </a:bodyPr>
          <a:lstStyle/>
          <a:p>
            <a:r>
              <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预约经过管理员审核后，预约状态为有效，用户可以按预约时间前往实验。</a:t>
            </a:r>
            <a:endPar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cxnSp>
        <p:nvCxnSpPr>
          <p:cNvPr id="7" name="直接连接符 6"/>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349518" y="218829"/>
            <a:ext cx="10310419" cy="583565"/>
          </a:xfrm>
          <a:prstGeom prst="rect">
            <a:avLst/>
          </a:prstGeom>
          <a:noFill/>
        </p:spPr>
        <p:txBody>
          <a:bodyPr wrap="square" rtlCol="0">
            <a:spAutoFit/>
          </a:bodyPr>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系统介绍</a:t>
            </a:r>
            <a:r>
              <a:rPr lang="en-US" altLang="zh-CN" sz="3200" b="1" dirty="0">
                <a:solidFill>
                  <a:srgbClr val="014B96"/>
                </a:solidFill>
                <a:latin typeface="微软雅黑" panose="020B0503020204020204" charset="-122"/>
                <a:ea typeface="微软雅黑" panose="020B0503020204020204" charset="-122"/>
                <a:sym typeface="Arial" panose="020B0604020202020204" pitchFamily="34" charset="0"/>
              </a:rPr>
              <a:t>-</a:t>
            </a:r>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我的预约</a:t>
            </a:r>
            <a:endPar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137920" y="1124585"/>
            <a:ext cx="10241280" cy="4592320"/>
            <a:chOff x="1792" y="1771"/>
            <a:chExt cx="16128" cy="7232"/>
          </a:xfrm>
        </p:grpSpPr>
        <p:pic>
          <p:nvPicPr>
            <p:cNvPr id="2" name="图片 1"/>
            <p:cNvPicPr>
              <a:picLocks noChangeAspect="1"/>
            </p:cNvPicPr>
            <p:nvPr/>
          </p:nvPicPr>
          <p:blipFill>
            <a:blip r:embed="rId1"/>
            <a:stretch>
              <a:fillRect/>
            </a:stretch>
          </p:blipFill>
          <p:spPr>
            <a:xfrm>
              <a:off x="1792" y="1771"/>
              <a:ext cx="16129" cy="7233"/>
            </a:xfrm>
            <a:prstGeom prst="rect">
              <a:avLst/>
            </a:prstGeom>
          </p:spPr>
        </p:pic>
        <p:pic>
          <p:nvPicPr>
            <p:cNvPr id="4" name="图片 3"/>
            <p:cNvPicPr>
              <a:picLocks noChangeAspect="1"/>
            </p:cNvPicPr>
            <p:nvPr/>
          </p:nvPicPr>
          <p:blipFill>
            <a:blip r:embed="rId2"/>
            <a:srcRect l="10618" t="17007" b="60392"/>
            <a:stretch>
              <a:fillRect/>
            </a:stretch>
          </p:blipFill>
          <p:spPr>
            <a:xfrm>
              <a:off x="3495" y="3279"/>
              <a:ext cx="14336" cy="2004"/>
            </a:xfrm>
            <a:prstGeom prst="rect">
              <a:avLst/>
            </a:prstGeom>
          </p:spPr>
        </p:pic>
      </p:grpSp>
      <p:sp>
        <p:nvSpPr>
          <p:cNvPr id="8" name="文本框 7"/>
          <p:cNvSpPr txBox="1"/>
          <p:nvPr/>
        </p:nvSpPr>
        <p:spPr>
          <a:xfrm>
            <a:off x="2515235" y="5882005"/>
            <a:ext cx="8341995" cy="706755"/>
          </a:xfrm>
          <a:prstGeom prst="rect">
            <a:avLst/>
          </a:prstGeom>
          <a:noFill/>
        </p:spPr>
        <p:txBody>
          <a:bodyPr wrap="square">
            <a:spAutoFit/>
          </a:bodyPr>
          <a:p>
            <a:pPr algn="ctr"/>
            <a:r>
              <a:rPr lang="en-US"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我的预约</a:t>
            </a:r>
            <a:r>
              <a:rPr lang="en-US"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a:t>
            </a:r>
            <a:r>
              <a:rPr lang="en-US"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a:t>
            </a:r>
            <a:r>
              <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我的委托预约</a:t>
            </a:r>
            <a:r>
              <a:rPr lang="en-US"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a:t>
            </a:r>
            <a:endPar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endParaRPr>
          </a:p>
          <a:p>
            <a:pPr algn="ctr"/>
            <a:r>
              <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查看自己委托预约的预约情况、预约审核进度和委托预约执行情况。</a:t>
            </a:r>
            <a:endPar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3" name="文本框 2"/>
          <p:cNvSpPr txBox="1"/>
          <p:nvPr/>
        </p:nvSpPr>
        <p:spPr>
          <a:xfrm>
            <a:off x="2060575" y="4594860"/>
            <a:ext cx="9420225" cy="1076325"/>
          </a:xfrm>
          <a:prstGeom prst="rect">
            <a:avLst/>
          </a:prstGeom>
          <a:noFill/>
        </p:spPr>
        <p:txBody>
          <a:bodyPr wrap="square" rtlCol="0" anchor="t">
            <a:spAutoFit/>
          </a:bodyPr>
          <a:p>
            <a:pPr lvl="0" algn="l">
              <a:buClrTx/>
              <a:buSzTx/>
              <a:buFontTx/>
            </a:pPr>
            <a:r>
              <a:rPr lang="en-US" altLang="zh-CN" sz="1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rPr>
              <a:t>*</a:t>
            </a:r>
            <a:r>
              <a:rPr lang="en-US" altLang="zh-CN" sz="1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rPr>
              <a:t>所有委托预约均需要管理员进行审核，新增的委托预约审核状态为【待审核】预约状态为【未执行】</a:t>
            </a:r>
            <a:r>
              <a:rPr lang="en-US" altLang="zh-CN" sz="1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rPr>
              <a:t>;</a:t>
            </a:r>
            <a:endParaRPr lang="en-US" altLang="zh-CN" sz="1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endParaRPr>
          </a:p>
          <a:p>
            <a:pPr lvl="0" algn="l">
              <a:buClrTx/>
              <a:buSzTx/>
              <a:buFontTx/>
            </a:pPr>
            <a:r>
              <a:rPr lang="en-US" altLang="zh-CN" sz="1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rPr>
              <a:t>*</a:t>
            </a:r>
            <a:r>
              <a:rPr lang="en-US" altLang="zh-CN" sz="1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rPr>
              <a:t>管理审核之后还未进行实验，则预约审核状态会显示为【有效】预约状态会显示为【未执行】</a:t>
            </a:r>
            <a:endParaRPr lang="en-US" altLang="zh-CN" sz="1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endParaRPr>
          </a:p>
          <a:p>
            <a:pPr lvl="0" algn="l">
              <a:buClrTx/>
              <a:buSzTx/>
              <a:buFontTx/>
            </a:pPr>
            <a:r>
              <a:rPr lang="en-US" altLang="zh-CN" sz="1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rPr>
              <a:t>*</a:t>
            </a:r>
            <a:r>
              <a:rPr lang="en-US" altLang="zh-CN" sz="1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rPr>
              <a:t>如管理员已经开始实验但是一次未能完成，则预约状态会显示为【未完成】</a:t>
            </a:r>
            <a:r>
              <a:rPr lang="en-US" altLang="zh-CN" sz="1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rPr>
              <a:t>;</a:t>
            </a:r>
            <a:endParaRPr lang="en-US" altLang="zh-CN" sz="1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endParaRPr>
          </a:p>
          <a:p>
            <a:pPr lvl="0" algn="l">
              <a:buClrTx/>
              <a:buSzTx/>
              <a:buFontTx/>
            </a:pPr>
            <a:r>
              <a:rPr lang="en-US" altLang="zh-CN" sz="1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rPr>
              <a:t>若管理员已经完成该条委托实验管理员修改该条记录状态后，则预约状态会显示为【已完成】</a:t>
            </a:r>
            <a:endParaRPr lang="en-US" altLang="zh-CN" sz="16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endParaRPr>
          </a:p>
        </p:txBody>
      </p:sp>
      <p:sp>
        <p:nvSpPr>
          <p:cNvPr id="5" name="文本框 4"/>
          <p:cNvSpPr txBox="1"/>
          <p:nvPr/>
        </p:nvSpPr>
        <p:spPr>
          <a:xfrm>
            <a:off x="4761230" y="3074670"/>
            <a:ext cx="6096000" cy="645160"/>
          </a:xfrm>
          <a:prstGeom prst="rect">
            <a:avLst/>
          </a:prstGeom>
          <a:noFill/>
        </p:spPr>
        <p:txBody>
          <a:bodyPr wrap="square" rtlCol="0" anchor="t">
            <a:spAutoFit/>
          </a:bodyPr>
          <a:lstStyle/>
          <a:p>
            <a:pPr lvl="0" algn="l">
              <a:buClrTx/>
              <a:buSzTx/>
              <a:buFontTx/>
            </a:pPr>
            <a:r>
              <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rPr>
              <a:t>预约在等待管理员进行审核，用户除了进行查看和取消预约外，还可进行预约信息的修改和完善</a:t>
            </a:r>
            <a:r>
              <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rPr>
              <a:t>;</a:t>
            </a:r>
            <a:endPar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endParaRPr>
          </a:p>
        </p:txBody>
      </p:sp>
      <p:sp>
        <p:nvSpPr>
          <p:cNvPr id="7" name="矩形 6"/>
          <p:cNvSpPr/>
          <p:nvPr/>
        </p:nvSpPr>
        <p:spPr>
          <a:xfrm>
            <a:off x="9671050" y="1124585"/>
            <a:ext cx="443230" cy="45466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9" name="直接连接符 8"/>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349518" y="218829"/>
            <a:ext cx="10310419" cy="583565"/>
          </a:xfrm>
          <a:prstGeom prst="rect">
            <a:avLst/>
          </a:prstGeom>
          <a:noFill/>
        </p:spPr>
        <p:txBody>
          <a:bodyPr wrap="square" rtlCol="0">
            <a:spAutoFit/>
          </a:bodyPr>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系统介绍</a:t>
            </a:r>
            <a:r>
              <a:rPr lang="en-US" altLang="zh-CN" sz="3200" b="1" dirty="0">
                <a:solidFill>
                  <a:srgbClr val="014B96"/>
                </a:solidFill>
                <a:latin typeface="微软雅黑" panose="020B0503020204020204" charset="-122"/>
                <a:ea typeface="微软雅黑" panose="020B0503020204020204" charset="-122"/>
                <a:sym typeface="Arial" panose="020B0604020202020204" pitchFamily="34" charset="0"/>
              </a:rPr>
              <a:t>-</a:t>
            </a:r>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我的预约</a:t>
            </a:r>
            <a:endPar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
        <p:nvSpPr>
          <p:cNvPr id="13" name="矩形 12"/>
          <p:cNvSpPr/>
          <p:nvPr/>
        </p:nvSpPr>
        <p:spPr>
          <a:xfrm>
            <a:off x="2139950" y="1743710"/>
            <a:ext cx="831850" cy="25527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401008" y="1334825"/>
            <a:ext cx="8962960" cy="3207852"/>
            <a:chOff x="1050756" y="1001119"/>
            <a:chExt cx="6722220" cy="2405889"/>
          </a:xfrm>
        </p:grpSpPr>
        <p:pic>
          <p:nvPicPr>
            <p:cNvPr id="5" name="图片 4"/>
            <p:cNvPicPr>
              <a:picLocks noChangeAspect="1"/>
            </p:cNvPicPr>
            <p:nvPr/>
          </p:nvPicPr>
          <p:blipFill>
            <a:blip r:embed="rId1"/>
            <a:stretch>
              <a:fillRect/>
            </a:stretch>
          </p:blipFill>
          <p:spPr>
            <a:xfrm>
              <a:off x="1050756" y="1001119"/>
              <a:ext cx="6722220" cy="2339630"/>
            </a:xfrm>
            <a:prstGeom prst="rect">
              <a:avLst/>
            </a:prstGeom>
          </p:spPr>
        </p:pic>
        <p:pic>
          <p:nvPicPr>
            <p:cNvPr id="10" name="图片 9"/>
            <p:cNvPicPr>
              <a:picLocks noChangeAspect="1"/>
            </p:cNvPicPr>
            <p:nvPr/>
          </p:nvPicPr>
          <p:blipFill>
            <a:blip r:embed="rId2"/>
            <a:stretch>
              <a:fillRect/>
            </a:stretch>
          </p:blipFill>
          <p:spPr>
            <a:xfrm>
              <a:off x="1868320" y="1923678"/>
              <a:ext cx="5904656" cy="1483330"/>
            </a:xfrm>
            <a:prstGeom prst="rect">
              <a:avLst/>
            </a:prstGeom>
          </p:spPr>
        </p:pic>
      </p:grpSp>
      <p:sp>
        <p:nvSpPr>
          <p:cNvPr id="13" name="文本框 12"/>
          <p:cNvSpPr txBox="1"/>
          <p:nvPr/>
        </p:nvSpPr>
        <p:spPr>
          <a:xfrm>
            <a:off x="1411288" y="4828911"/>
            <a:ext cx="8962960" cy="1014730"/>
          </a:xfrm>
          <a:prstGeom prst="rect">
            <a:avLst/>
          </a:prstGeom>
          <a:noFill/>
        </p:spPr>
        <p:txBody>
          <a:bodyPr wrap="square">
            <a:spAutoFit/>
          </a:bodyPr>
          <a:lstStyle/>
          <a:p>
            <a:pPr algn="ctr"/>
            <a:r>
              <a:rPr lang="en-US"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rPr>
              <a:t>【</a:t>
            </a:r>
            <a:r>
              <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rPr>
              <a:t>我的实验</a:t>
            </a:r>
            <a:r>
              <a:rPr lang="en-US"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rPr>
              <a:t>】</a:t>
            </a:r>
            <a:r>
              <a:rPr lang="en-US"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a:t>
            </a:r>
            <a:r>
              <a:rPr lang="zh-CN" altLang="en-US"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mn-ea"/>
              </a:rPr>
              <a:t>我的使用记录</a:t>
            </a:r>
            <a:r>
              <a:rPr lang="en-US"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a:t>
            </a:r>
            <a:endParaRPr lang="zh-CN"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endParaRPr>
          </a:p>
          <a:p>
            <a:pPr algn="ctr"/>
            <a:r>
              <a:rPr lang="zh-CN"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可查看完成实验的信息，如：仪器名称、开始结束时间、使用时长等；</a:t>
            </a:r>
            <a:endParaRPr lang="zh-CN"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pPr algn="ctr"/>
            <a:r>
              <a:rPr lang="zh-CN"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同时如果用户对实验有异议的话可以提出申诉。</a:t>
            </a:r>
            <a:endParaRPr lang="zh-CN" altLang="zh-CN" sz="2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3" name="图片 2"/>
          <p:cNvPicPr>
            <a:picLocks noChangeAspect="1"/>
          </p:cNvPicPr>
          <p:nvPr/>
        </p:nvPicPr>
        <p:blipFill>
          <a:blip r:embed="rId3"/>
          <a:stretch>
            <a:fillRect/>
          </a:stretch>
        </p:blipFill>
        <p:spPr>
          <a:xfrm>
            <a:off x="1411393" y="1343660"/>
            <a:ext cx="3464560" cy="410633"/>
          </a:xfrm>
          <a:prstGeom prst="rect">
            <a:avLst/>
          </a:prstGeom>
        </p:spPr>
      </p:pic>
      <p:sp>
        <p:nvSpPr>
          <p:cNvPr id="2" name="矩形 1"/>
          <p:cNvSpPr/>
          <p:nvPr/>
        </p:nvSpPr>
        <p:spPr>
          <a:xfrm>
            <a:off x="8987790" y="1334770"/>
            <a:ext cx="443230" cy="45466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4" name="直接连接符 3"/>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349518" y="218829"/>
            <a:ext cx="10310419" cy="583565"/>
          </a:xfrm>
          <a:prstGeom prst="rect">
            <a:avLst/>
          </a:prstGeom>
          <a:noFill/>
        </p:spPr>
        <p:txBody>
          <a:bodyPr wrap="square" rtlCol="0">
            <a:spAutoFit/>
          </a:bodyPr>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系统介绍</a:t>
            </a:r>
            <a:r>
              <a:rPr lang="en-US" altLang="zh-CN" sz="3200" b="1" dirty="0">
                <a:solidFill>
                  <a:srgbClr val="014B96"/>
                </a:solidFill>
                <a:latin typeface="微软雅黑" panose="020B0503020204020204" charset="-122"/>
                <a:ea typeface="微软雅黑" panose="020B0503020204020204" charset="-122"/>
                <a:sym typeface="Arial" panose="020B0604020202020204" pitchFamily="34" charset="0"/>
              </a:rPr>
              <a:t>-</a:t>
            </a:r>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我的实验</a:t>
            </a:r>
            <a:endPar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endParaRP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287655" y="1184910"/>
            <a:ext cx="11601450" cy="3155950"/>
          </a:xfrm>
          <a:prstGeom prst="rect">
            <a:avLst/>
          </a:prstGeom>
        </p:spPr>
      </p:pic>
      <p:sp>
        <p:nvSpPr>
          <p:cNvPr id="2" name="圆角矩形 1"/>
          <p:cNvSpPr/>
          <p:nvPr/>
        </p:nvSpPr>
        <p:spPr>
          <a:xfrm>
            <a:off x="10698480" y="1924050"/>
            <a:ext cx="683260" cy="24193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 2"/>
          <p:cNvSpPr/>
          <p:nvPr/>
        </p:nvSpPr>
        <p:spPr>
          <a:xfrm>
            <a:off x="10897870" y="1184910"/>
            <a:ext cx="443230" cy="45466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5" name="直接连接符 4"/>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349518" y="218829"/>
            <a:ext cx="10310419" cy="583565"/>
          </a:xfrm>
          <a:prstGeom prst="rect">
            <a:avLst/>
          </a:prstGeom>
          <a:noFill/>
        </p:spPr>
        <p:txBody>
          <a:bodyPr wrap="square" rtlCol="0">
            <a:spAutoFit/>
          </a:bodyPr>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系统介绍</a:t>
            </a:r>
            <a:r>
              <a:rPr lang="en-US" altLang="zh-CN" sz="3200" b="1" dirty="0">
                <a:solidFill>
                  <a:srgbClr val="014B96"/>
                </a:solidFill>
                <a:latin typeface="微软雅黑" panose="020B0503020204020204" charset="-122"/>
                <a:ea typeface="微软雅黑" panose="020B0503020204020204" charset="-122"/>
                <a:sym typeface="Arial" panose="020B0604020202020204" pitchFamily="34" charset="0"/>
              </a:rPr>
              <a:t>-</a:t>
            </a:r>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更多</a:t>
            </a:r>
            <a:endPar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87488" y="0"/>
            <a:ext cx="10704512" cy="3429000"/>
          </a:xfrm>
          <a:custGeom>
            <a:avLst/>
            <a:gdLst>
              <a:gd name="connsiteX0" fmla="*/ 0 w 8028384"/>
              <a:gd name="connsiteY0" fmla="*/ 0 h 2571750"/>
              <a:gd name="connsiteX1" fmla="*/ 8028384 w 8028384"/>
              <a:gd name="connsiteY1" fmla="*/ 0 h 2571750"/>
              <a:gd name="connsiteX2" fmla="*/ 8028384 w 8028384"/>
              <a:gd name="connsiteY2" fmla="*/ 2571750 h 2571750"/>
              <a:gd name="connsiteX3" fmla="*/ 0 w 8028384"/>
              <a:gd name="connsiteY3" fmla="*/ 2571750 h 2571750"/>
              <a:gd name="connsiteX4" fmla="*/ 0 w 8028384"/>
              <a:gd name="connsiteY4" fmla="*/ 0 h 2571750"/>
              <a:gd name="connsiteX0-1" fmla="*/ 0 w 8028384"/>
              <a:gd name="connsiteY0-2" fmla="*/ 0 h 2571750"/>
              <a:gd name="connsiteX1-3" fmla="*/ 8028384 w 8028384"/>
              <a:gd name="connsiteY1-4" fmla="*/ 0 h 2571750"/>
              <a:gd name="connsiteX2-5" fmla="*/ 8028384 w 8028384"/>
              <a:gd name="connsiteY2-6" fmla="*/ 2571750 h 2571750"/>
              <a:gd name="connsiteX3-7" fmla="*/ 2445165 w 8028384"/>
              <a:gd name="connsiteY3-8" fmla="*/ 2571078 h 2571750"/>
              <a:gd name="connsiteX4-9" fmla="*/ 0 w 8028384"/>
              <a:gd name="connsiteY4-10" fmla="*/ 2571750 h 2571750"/>
              <a:gd name="connsiteX5" fmla="*/ 0 w 8028384"/>
              <a:gd name="connsiteY5" fmla="*/ 0 h 2571750"/>
              <a:gd name="connsiteX0-11" fmla="*/ 0 w 8028384"/>
              <a:gd name="connsiteY0-12" fmla="*/ 0 h 2571750"/>
              <a:gd name="connsiteX1-13" fmla="*/ 8028384 w 8028384"/>
              <a:gd name="connsiteY1-14" fmla="*/ 0 h 2571750"/>
              <a:gd name="connsiteX2-15" fmla="*/ 8028384 w 8028384"/>
              <a:gd name="connsiteY2-16" fmla="*/ 2571750 h 2571750"/>
              <a:gd name="connsiteX3-17" fmla="*/ 2445165 w 8028384"/>
              <a:gd name="connsiteY3-18" fmla="*/ 2571078 h 2571750"/>
              <a:gd name="connsiteX4-19" fmla="*/ 0 w 8028384"/>
              <a:gd name="connsiteY4-20" fmla="*/ 0 h 2571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28384" h="2571750">
                <a:moveTo>
                  <a:pt x="0" y="0"/>
                </a:moveTo>
                <a:lnTo>
                  <a:pt x="8028384" y="0"/>
                </a:lnTo>
                <a:lnTo>
                  <a:pt x="8028384" y="2571750"/>
                </a:lnTo>
                <a:lnTo>
                  <a:pt x="2445165" y="2571078"/>
                </a:lnTo>
                <a:lnTo>
                  <a:pt x="0" y="0"/>
                </a:lnTo>
                <a:close/>
              </a:path>
            </a:pathLst>
          </a:custGeom>
          <a:blipFill>
            <a:blip r:embed="rId1" cstate="print">
              <a:extLst>
                <a:ext uri="{28A0092B-C50C-407E-A947-70E740481C1C}">
                  <a14:useLocalDpi xmlns:a14="http://schemas.microsoft.com/office/drawing/2010/main" val="0"/>
                </a:ext>
              </a:extLst>
            </a:blip>
            <a:stretch>
              <a:fillRect/>
            </a:stretch>
          </a:blip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3" name="等腰三角形 2"/>
          <p:cNvSpPr/>
          <p:nvPr/>
        </p:nvSpPr>
        <p:spPr>
          <a:xfrm rot="5400000">
            <a:off x="-1751169" y="1751169"/>
            <a:ext cx="6858000" cy="3355661"/>
          </a:xfrm>
          <a:prstGeom prst="triangle">
            <a:avLst/>
          </a:prstGeom>
          <a:solidFill>
            <a:srgbClr val="376092"/>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24" name="矩形 3"/>
          <p:cNvSpPr/>
          <p:nvPr/>
        </p:nvSpPr>
        <p:spPr>
          <a:xfrm>
            <a:off x="1487488" y="-3"/>
            <a:ext cx="10704512" cy="3429000"/>
          </a:xfrm>
          <a:custGeom>
            <a:avLst/>
            <a:gdLst>
              <a:gd name="connsiteX0" fmla="*/ 0 w 8028384"/>
              <a:gd name="connsiteY0" fmla="*/ 0 h 2571750"/>
              <a:gd name="connsiteX1" fmla="*/ 8028384 w 8028384"/>
              <a:gd name="connsiteY1" fmla="*/ 0 h 2571750"/>
              <a:gd name="connsiteX2" fmla="*/ 8028384 w 8028384"/>
              <a:gd name="connsiteY2" fmla="*/ 2571750 h 2571750"/>
              <a:gd name="connsiteX3" fmla="*/ 0 w 8028384"/>
              <a:gd name="connsiteY3" fmla="*/ 2571750 h 2571750"/>
              <a:gd name="connsiteX4" fmla="*/ 0 w 8028384"/>
              <a:gd name="connsiteY4" fmla="*/ 0 h 2571750"/>
              <a:gd name="connsiteX0-1" fmla="*/ 0 w 8028384"/>
              <a:gd name="connsiteY0-2" fmla="*/ 0 h 2571750"/>
              <a:gd name="connsiteX1-3" fmla="*/ 8028384 w 8028384"/>
              <a:gd name="connsiteY1-4" fmla="*/ 0 h 2571750"/>
              <a:gd name="connsiteX2-5" fmla="*/ 8028384 w 8028384"/>
              <a:gd name="connsiteY2-6" fmla="*/ 2571750 h 2571750"/>
              <a:gd name="connsiteX3-7" fmla="*/ 2445165 w 8028384"/>
              <a:gd name="connsiteY3-8" fmla="*/ 2571078 h 2571750"/>
              <a:gd name="connsiteX4-9" fmla="*/ 0 w 8028384"/>
              <a:gd name="connsiteY4-10" fmla="*/ 2571750 h 2571750"/>
              <a:gd name="connsiteX5" fmla="*/ 0 w 8028384"/>
              <a:gd name="connsiteY5" fmla="*/ 0 h 2571750"/>
              <a:gd name="connsiteX0-11" fmla="*/ 0 w 8028384"/>
              <a:gd name="connsiteY0-12" fmla="*/ 0 h 2571750"/>
              <a:gd name="connsiteX1-13" fmla="*/ 8028384 w 8028384"/>
              <a:gd name="connsiteY1-14" fmla="*/ 0 h 2571750"/>
              <a:gd name="connsiteX2-15" fmla="*/ 8028384 w 8028384"/>
              <a:gd name="connsiteY2-16" fmla="*/ 2571750 h 2571750"/>
              <a:gd name="connsiteX3-17" fmla="*/ 2445165 w 8028384"/>
              <a:gd name="connsiteY3-18" fmla="*/ 2571078 h 2571750"/>
              <a:gd name="connsiteX4-19" fmla="*/ 0 w 8028384"/>
              <a:gd name="connsiteY4-20" fmla="*/ 0 h 2571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28384" h="2571750">
                <a:moveTo>
                  <a:pt x="0" y="0"/>
                </a:moveTo>
                <a:lnTo>
                  <a:pt x="8028384" y="0"/>
                </a:lnTo>
                <a:lnTo>
                  <a:pt x="8028384" y="2571750"/>
                </a:lnTo>
                <a:lnTo>
                  <a:pt x="2445165" y="2571078"/>
                </a:lnTo>
                <a:lnTo>
                  <a:pt x="0" y="0"/>
                </a:lnTo>
                <a:close/>
              </a:path>
            </a:pathLst>
          </a:custGeom>
          <a:solidFill>
            <a:srgbClr val="37609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25" name="矩形 24"/>
          <p:cNvSpPr/>
          <p:nvPr/>
        </p:nvSpPr>
        <p:spPr>
          <a:xfrm>
            <a:off x="476332" y="2595743"/>
            <a:ext cx="1389380" cy="1322070"/>
          </a:xfrm>
          <a:prstGeom prst="rect">
            <a:avLst/>
          </a:prstGeom>
        </p:spPr>
        <p:txBody>
          <a:bodyPr wrap="none" lIns="91440" tIns="45720" rIns="91440" bIns="45720">
            <a:spAutoFit/>
          </a:bodyPr>
          <a:lstStyle/>
          <a:p>
            <a:pPr defTabSz="913765">
              <a:spcBef>
                <a:spcPts val="0"/>
              </a:spcBef>
              <a:spcAft>
                <a:spcPts val="0"/>
              </a:spcAft>
              <a:defRPr/>
            </a:pPr>
            <a:r>
              <a:rPr lang="en-US" altLang="zh-CN" sz="8000" b="1" kern="0" spc="3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ea"/>
                <a:sym typeface="Arial" panose="020B0604020202020204" pitchFamily="34" charset="0"/>
              </a:rPr>
              <a:t>03</a:t>
            </a:r>
            <a:endParaRPr lang="zh-CN" altLang="en-US" sz="8000" b="1" kern="0" spc="3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ea"/>
              <a:sym typeface="Arial" panose="020B0604020202020204" pitchFamily="34" charset="0"/>
            </a:endParaRPr>
          </a:p>
        </p:txBody>
      </p:sp>
      <p:sp>
        <p:nvSpPr>
          <p:cNvPr id="33" name="矩形 32"/>
          <p:cNvSpPr/>
          <p:nvPr/>
        </p:nvSpPr>
        <p:spPr>
          <a:xfrm>
            <a:off x="476332" y="3859305"/>
            <a:ext cx="1917700" cy="420370"/>
          </a:xfrm>
          <a:prstGeom prst="rect">
            <a:avLst/>
          </a:prstGeom>
        </p:spPr>
        <p:txBody>
          <a:bodyPr wrap="none" lIns="91440" tIns="45720" rIns="91440" bIns="45720">
            <a:spAutoFit/>
          </a:bodyPr>
          <a:lstStyle/>
          <a:p>
            <a:pPr defTabSz="913765">
              <a:spcBef>
                <a:spcPts val="0"/>
              </a:spcBef>
              <a:spcAft>
                <a:spcPts val="0"/>
              </a:spcAft>
              <a:defRPr/>
            </a:pPr>
            <a:r>
              <a:rPr lang="en-US" altLang="zh-CN" sz="2135" b="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ea"/>
                <a:sym typeface="Arial" panose="020B0604020202020204" pitchFamily="34" charset="0"/>
              </a:rPr>
              <a:t>PART THREE</a:t>
            </a:r>
            <a:endParaRPr lang="zh-CN" altLang="en-US" sz="2135" b="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ea"/>
              <a:sym typeface="Arial" panose="020B0604020202020204" pitchFamily="34" charset="0"/>
            </a:endParaRPr>
          </a:p>
        </p:txBody>
      </p:sp>
      <p:sp>
        <p:nvSpPr>
          <p:cNvPr id="10" name="矩形 9"/>
          <p:cNvSpPr/>
          <p:nvPr/>
        </p:nvSpPr>
        <p:spPr>
          <a:xfrm>
            <a:off x="5903979" y="4279933"/>
            <a:ext cx="2894330" cy="748030"/>
          </a:xfrm>
          <a:prstGeom prst="rect">
            <a:avLst/>
          </a:prstGeom>
        </p:spPr>
        <p:txBody>
          <a:bodyPr wrap="none" lIns="91440" tIns="45720" rIns="91440" bIns="45720">
            <a:spAutoFit/>
          </a:bodyPr>
          <a:lstStyle/>
          <a:p>
            <a:pPr defTabSz="913765">
              <a:spcBef>
                <a:spcPts val="0"/>
              </a:spcBef>
              <a:spcAft>
                <a:spcPts val="0"/>
              </a:spcAft>
              <a:defRPr/>
            </a:pPr>
            <a:r>
              <a:rPr lang="zh-CN" altLang="en-US" sz="4265" b="1" kern="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微信服务号</a:t>
            </a:r>
            <a:endParaRPr lang="zh-CN" altLang="en-US" sz="4265" b="1" kern="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6735966"/>
            <a:ext cx="12192000" cy="121919"/>
          </a:xfrm>
          <a:prstGeom prst="rect">
            <a:avLst/>
          </a:prstGeom>
          <a:solidFill>
            <a:srgbClr val="014B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 name="直接连接符 1"/>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349518" y="218829"/>
            <a:ext cx="10310419" cy="583565"/>
          </a:xfrm>
          <a:prstGeom prst="rect">
            <a:avLst/>
          </a:prstGeom>
          <a:noFill/>
        </p:spPr>
        <p:txBody>
          <a:bodyPr wrap="square" rtlCol="0">
            <a:spAutoFit/>
          </a:bodyPr>
          <a:lstStyle/>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大仪系统手机端</a:t>
            </a:r>
            <a:endPar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
        <p:nvSpPr>
          <p:cNvPr id="13" name="文本框 12"/>
          <p:cNvSpPr txBox="1"/>
          <p:nvPr/>
        </p:nvSpPr>
        <p:spPr>
          <a:xfrm>
            <a:off x="1191403" y="1092474"/>
            <a:ext cx="10091633" cy="645160"/>
          </a:xfrm>
          <a:prstGeom prst="rect">
            <a:avLst/>
          </a:prstGeom>
          <a:noFill/>
        </p:spPr>
        <p:txBody>
          <a:bodyPr wrap="square">
            <a:spAutoFit/>
          </a:bodyPr>
          <a:lstStyle/>
          <a:p>
            <a:pPr algn="ctr">
              <a:lnSpc>
                <a:spcPct val="150000"/>
              </a:lnSpc>
            </a:pPr>
            <a:r>
              <a:rPr lang="zh-CN" altLang="en-US" sz="2400" dirty="0"/>
              <a:t>公共实验平台微信服务号：中国科大苏州高研院公共实验平台</a:t>
            </a:r>
            <a:endParaRPr lang="zh-CN" altLang="en-US" sz="2400" dirty="0"/>
          </a:p>
        </p:txBody>
      </p:sp>
      <p:sp>
        <p:nvSpPr>
          <p:cNvPr id="19" name="文本框 18"/>
          <p:cNvSpPr txBox="1"/>
          <p:nvPr/>
        </p:nvSpPr>
        <p:spPr>
          <a:xfrm>
            <a:off x="1349375" y="6177280"/>
            <a:ext cx="9112250" cy="506730"/>
          </a:xfrm>
          <a:prstGeom prst="rect">
            <a:avLst/>
          </a:prstGeom>
          <a:noFill/>
        </p:spPr>
        <p:txBody>
          <a:bodyPr wrap="square">
            <a:spAutoFit/>
          </a:bodyPr>
          <a:lstStyle/>
          <a:p>
            <a:pPr algn="ctr">
              <a:lnSpc>
                <a:spcPct val="150000"/>
              </a:lnSpc>
            </a:pPr>
            <a:r>
              <a:rPr lang="zh-CN" altLang="en-US" dirty="0"/>
              <a:t>联系人：周老师（平台办公室），</a:t>
            </a:r>
            <a:r>
              <a:rPr lang="en-US" altLang="zh-CN" dirty="0"/>
              <a:t>0512-65007210</a:t>
            </a:r>
            <a:r>
              <a:rPr lang="zh-CN" altLang="en-US" dirty="0"/>
              <a:t>，</a:t>
            </a:r>
            <a:r>
              <a:rPr lang="en-US" altLang="zh-CN" dirty="0">
                <a:sym typeface="+mn-ea"/>
              </a:rPr>
              <a:t> yzhou2022@ustc.edu.cn</a:t>
            </a:r>
            <a:endParaRPr lang="zh-CN" altLang="en-US" dirty="0"/>
          </a:p>
        </p:txBody>
      </p:sp>
      <p:pic>
        <p:nvPicPr>
          <p:cNvPr id="4" name="图片 3"/>
          <p:cNvPicPr>
            <a:picLocks noChangeAspect="1"/>
          </p:cNvPicPr>
          <p:nvPr/>
        </p:nvPicPr>
        <p:blipFill>
          <a:blip r:embed="rId2"/>
          <a:srcRect t="1527" b="3368"/>
          <a:stretch>
            <a:fillRect/>
          </a:stretch>
        </p:blipFill>
        <p:spPr>
          <a:xfrm>
            <a:off x="3697605" y="1737360"/>
            <a:ext cx="5079365" cy="4592955"/>
          </a:xfrm>
          <a:prstGeom prst="rect">
            <a:avLst/>
          </a:prstGeom>
        </p:spPr>
      </p:pic>
    </p:spTree>
  </p:cSld>
  <p:clrMapOvr>
    <a:masterClrMapping/>
  </p:clrMapOvr>
  <p:transition spd="slow" advTm="3765">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735966"/>
            <a:ext cx="12192000" cy="121919"/>
          </a:xfrm>
          <a:prstGeom prst="rect">
            <a:avLst/>
          </a:prstGeom>
          <a:solidFill>
            <a:srgbClr val="014B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9" name="直接连接符 8"/>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349518" y="218829"/>
            <a:ext cx="10310419"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0058A8"/>
                </a:solidFill>
                <a:effectLst/>
                <a:uLnTx/>
                <a:uFillTx/>
                <a:latin typeface="微软雅黑" panose="020B0503020204020204" charset="-122"/>
                <a:ea typeface="微软雅黑" panose="020B0503020204020204" charset="-122"/>
                <a:cs typeface="+mn-cs"/>
              </a:rPr>
              <a:t>公共实验平台</a:t>
            </a:r>
            <a:endParaRPr kumimoji="0" lang="zh-CN" altLang="en-US" sz="3200" b="1" i="0" u="none" strike="noStrike" kern="1200" cap="none" spc="0" normalizeH="0" baseline="0" noProof="0" dirty="0">
              <a:ln>
                <a:noFill/>
              </a:ln>
              <a:solidFill>
                <a:srgbClr val="0058A8"/>
              </a:solidFill>
              <a:effectLst/>
              <a:uLnTx/>
              <a:uFillTx/>
              <a:latin typeface="微软雅黑" panose="020B0503020204020204" charset="-122"/>
              <a:ea typeface="微软雅黑" panose="020B0503020204020204" charset="-122"/>
              <a:cs typeface="+mn-cs"/>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
        <p:nvSpPr>
          <p:cNvPr id="15" name="文本框 14"/>
          <p:cNvSpPr txBox="1"/>
          <p:nvPr/>
        </p:nvSpPr>
        <p:spPr>
          <a:xfrm>
            <a:off x="480060" y="1321435"/>
            <a:ext cx="5268595" cy="443103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mn-cs"/>
              </a:rPr>
              <a:t>公共实验平台建设目标</a:t>
            </a:r>
            <a:endPar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lvl="0">
              <a:lnSpc>
                <a:spcPct val="150000"/>
              </a:lnSpc>
              <a:defRPr/>
            </a:pPr>
            <a:r>
              <a:rPr kumimoji="0" lang="zh-CN" altLang="en-US"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根据高研院中长期发展规划，建设管理先进、设施配套、条件优越、服务优质的</a:t>
            </a:r>
            <a:r>
              <a:rPr kumimoji="0" lang="zh-CN" altLang="en-US" sz="2000" b="1" i="0" u="none" strike="noStrike" kern="1200" cap="none" spc="0" normalizeH="0" baseline="0" noProof="0" dirty="0">
                <a:ln>
                  <a:noFill/>
                </a:ln>
                <a:solidFill>
                  <a:srgbClr val="FF9914"/>
                </a:solidFill>
                <a:effectLst/>
                <a:uLnTx/>
                <a:uFillTx/>
                <a:latin typeface="微软雅黑" panose="020B0503020204020204" charset="-122"/>
                <a:ea typeface="微软雅黑" panose="020B0503020204020204" charset="-122"/>
                <a:cs typeface="+mn-cs"/>
              </a:rPr>
              <a:t>公共教学与科研共享平台</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，支撑</a:t>
            </a:r>
            <a:r>
              <a:rPr kumimoji="0" lang="zh-CN" altLang="en-US" sz="2000" b="1" i="0" u="none" strike="noStrike" kern="1200" cap="none" spc="0" normalizeH="0" baseline="0" noProof="0" dirty="0">
                <a:ln>
                  <a:noFill/>
                </a:ln>
                <a:solidFill>
                  <a:srgbClr val="FF9914"/>
                </a:solidFill>
                <a:effectLst/>
                <a:uLnTx/>
                <a:uFillTx/>
                <a:latin typeface="微软雅黑" panose="020B0503020204020204" charset="-122"/>
                <a:ea typeface="微软雅黑" panose="020B0503020204020204" charset="-122"/>
                <a:cs typeface="+mn-cs"/>
              </a:rPr>
              <a:t>重点学科建设</a:t>
            </a:r>
            <a:r>
              <a:rPr kumimoji="0" lang="zh-CN" altLang="en-US" sz="2000" b="0" i="0" u="none" strike="noStrike" kern="1200" cap="none" spc="0" normalizeH="0" baseline="0" noProof="0" dirty="0">
                <a:ln>
                  <a:noFill/>
                </a:ln>
                <a:solidFill>
                  <a:srgbClr val="FF9914"/>
                </a:solidFill>
                <a:effectLst/>
                <a:uLnTx/>
                <a:uFillTx/>
                <a:latin typeface="微软雅黑" panose="020B0503020204020204" charset="-122"/>
                <a:ea typeface="微软雅黑" panose="020B0503020204020204" charset="-122"/>
                <a:cs typeface="+mn-cs"/>
              </a:rPr>
              <a:t>、</a:t>
            </a:r>
            <a:r>
              <a:rPr kumimoji="0" lang="zh-CN" altLang="en-US" sz="2000" b="1" i="0" u="none" strike="noStrike" kern="1200" cap="none" spc="0" normalizeH="0" baseline="0" noProof="0" dirty="0">
                <a:ln>
                  <a:noFill/>
                </a:ln>
                <a:solidFill>
                  <a:srgbClr val="FF9914"/>
                </a:solidFill>
                <a:effectLst/>
                <a:uLnTx/>
                <a:uFillTx/>
                <a:latin typeface="微软雅黑" panose="020B0503020204020204" charset="-122"/>
                <a:ea typeface="微软雅黑" panose="020B0503020204020204" charset="-122"/>
                <a:cs typeface="+mn-cs"/>
              </a:rPr>
              <a:t>高水平科学研究</a:t>
            </a:r>
            <a:r>
              <a:rPr kumimoji="0" lang="zh-CN" altLang="en-US" sz="2000" b="0" i="0" u="none" strike="noStrike" kern="1200" cap="none" spc="0" normalizeH="0" baseline="0" noProof="0" dirty="0">
                <a:ln>
                  <a:noFill/>
                </a:ln>
                <a:gradFill>
                  <a:gsLst>
                    <a:gs pos="50000">
                      <a:schemeClr val="tx1"/>
                    </a:gs>
                    <a:gs pos="0">
                      <a:schemeClr val="tx1">
                        <a:lumMod val="25000"/>
                        <a:lumOff val="75000"/>
                      </a:schemeClr>
                    </a:gs>
                    <a:gs pos="100000">
                      <a:schemeClr val="tx1">
                        <a:lumMod val="85000"/>
                      </a:schemeClr>
                    </a:gs>
                  </a:gsLst>
                  <a:lin ang="5400000" scaled="1"/>
                </a:gradFill>
                <a:effectLst/>
                <a:uLnTx/>
                <a:uFillTx/>
                <a:latin typeface="微软雅黑" panose="020B0503020204020204" charset="-122"/>
                <a:ea typeface="微软雅黑" panose="020B0503020204020204" charset="-122"/>
                <a:cs typeface="+mn-cs"/>
              </a:rPr>
              <a:t>与</a:t>
            </a:r>
            <a:r>
              <a:rPr kumimoji="0" lang="zh-CN" altLang="en-US" sz="2000" b="1" i="0" u="none" strike="noStrike" kern="1200" cap="none" spc="0" normalizeH="0" baseline="0" noProof="0" dirty="0">
                <a:ln>
                  <a:noFill/>
                </a:ln>
                <a:solidFill>
                  <a:srgbClr val="FF9914"/>
                </a:solidFill>
                <a:effectLst/>
                <a:uLnTx/>
                <a:uFillTx/>
                <a:latin typeface="微软雅黑" panose="020B0503020204020204" charset="-122"/>
                <a:ea typeface="微软雅黑" panose="020B0503020204020204" charset="-122"/>
                <a:cs typeface="+mn-cs"/>
              </a:rPr>
              <a:t>高层次人才培养</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2000" b="0"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在满足院内教学科研的基础上，为国家和地方经济建设提供专业服务，在苏州园区发</a:t>
            </a:r>
            <a:r>
              <a:rPr lang="zh-CN" altLang="en-US" sz="2000" dirty="0">
                <a:latin typeface="微软雅黑" panose="020B0503020204020204" charset="-122"/>
                <a:ea typeface="微软雅黑" panose="020B0503020204020204" charset="-122"/>
              </a:rPr>
              <a:t>展具有</a:t>
            </a:r>
            <a:r>
              <a:rPr kumimoji="0" lang="zh-CN" altLang="en-US" sz="2000" b="0"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鲜明特色的先进科学技术服务及支撑平台，建设具备可持续提升的服务运营与技术革新能力。</a:t>
            </a:r>
            <a:endParaRPr kumimoji="0" lang="zh-CN" altLang="en-US" sz="2000" b="0"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p:txBody>
      </p:sp>
      <p:pic>
        <p:nvPicPr>
          <p:cNvPr id="19" name="图片 18"/>
          <p:cNvPicPr>
            <a:picLocks noChangeAspect="1"/>
          </p:cNvPicPr>
          <p:nvPr/>
        </p:nvPicPr>
        <p:blipFill>
          <a:blip r:embed="rId2"/>
          <a:stretch>
            <a:fillRect/>
          </a:stretch>
        </p:blipFill>
        <p:spPr>
          <a:xfrm>
            <a:off x="6256767" y="1091879"/>
            <a:ext cx="2206177" cy="3307081"/>
          </a:xfrm>
          <a:prstGeom prst="rect">
            <a:avLst/>
          </a:prstGeom>
        </p:spPr>
      </p:pic>
      <p:pic>
        <p:nvPicPr>
          <p:cNvPr id="21" name="图片 20"/>
          <p:cNvPicPr>
            <a:picLocks noChangeAspect="1"/>
          </p:cNvPicPr>
          <p:nvPr/>
        </p:nvPicPr>
        <p:blipFill>
          <a:blip r:embed="rId3"/>
          <a:stretch>
            <a:fillRect/>
          </a:stretch>
        </p:blipFill>
        <p:spPr>
          <a:xfrm>
            <a:off x="7093817" y="1600729"/>
            <a:ext cx="2122512" cy="3143522"/>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t="10684" b="7862"/>
          <a:stretch>
            <a:fillRect/>
          </a:stretch>
        </p:blipFill>
        <p:spPr>
          <a:xfrm>
            <a:off x="8069534" y="2091930"/>
            <a:ext cx="2819545" cy="3305308"/>
          </a:xfrm>
          <a:prstGeom prst="rect">
            <a:avLst/>
          </a:prstGeom>
        </p:spPr>
      </p:pic>
      <p:sp>
        <p:nvSpPr>
          <p:cNvPr id="5" name="文本框 4"/>
          <p:cNvSpPr txBox="1"/>
          <p:nvPr/>
        </p:nvSpPr>
        <p:spPr>
          <a:xfrm>
            <a:off x="6052820" y="5752465"/>
            <a:ext cx="5805805" cy="706755"/>
          </a:xfrm>
          <a:prstGeom prst="rect">
            <a:avLst/>
          </a:prstGeom>
          <a:noFill/>
        </p:spPr>
        <p:txBody>
          <a:bodyPr wrap="square">
            <a:spAutoFit/>
          </a:bodyPr>
          <a:lstStyle/>
          <a:p>
            <a:pPr algn="ctr"/>
            <a:r>
              <a:rPr lang="zh-CN" altLang="zh-CN" sz="1000" kern="0" dirty="0">
                <a:solidFill>
                  <a:srgbClr val="000000"/>
                </a:solidFill>
                <a:effectLst/>
                <a:ea typeface="宋体" panose="02010600030101010101" pitchFamily="2" charset="-122"/>
                <a:cs typeface="宋体" panose="02010600030101010101" pitchFamily="2" charset="-122"/>
              </a:rPr>
              <a:t>《国务院关于国家重大科研基础设施和大型科研仪器向社会开放的意见》（国发〔</a:t>
            </a:r>
            <a:r>
              <a:rPr lang="en-US" altLang="zh-CN" sz="1000" kern="0" dirty="0">
                <a:solidFill>
                  <a:srgbClr val="000000"/>
                </a:solidFill>
                <a:effectLst/>
                <a:ea typeface="宋体" panose="02010600030101010101" pitchFamily="2" charset="-122"/>
                <a:cs typeface="宋体" panose="02010600030101010101" pitchFamily="2" charset="-122"/>
              </a:rPr>
              <a:t>2014</a:t>
            </a:r>
            <a:r>
              <a:rPr lang="zh-CN" altLang="zh-CN" sz="1000" kern="0" dirty="0">
                <a:solidFill>
                  <a:srgbClr val="000000"/>
                </a:solidFill>
                <a:effectLst/>
                <a:ea typeface="宋体" panose="02010600030101010101" pitchFamily="2" charset="-122"/>
                <a:cs typeface="宋体" panose="02010600030101010101" pitchFamily="2" charset="-122"/>
              </a:rPr>
              <a:t>〕</a:t>
            </a:r>
            <a:r>
              <a:rPr lang="en-US" altLang="zh-CN" sz="1000" kern="0" dirty="0">
                <a:solidFill>
                  <a:srgbClr val="000000"/>
                </a:solidFill>
                <a:effectLst/>
                <a:ea typeface="宋体" panose="02010600030101010101" pitchFamily="2" charset="-122"/>
                <a:cs typeface="宋体" panose="02010600030101010101" pitchFamily="2" charset="-122"/>
              </a:rPr>
              <a:t>70</a:t>
            </a:r>
            <a:r>
              <a:rPr lang="zh-CN" altLang="zh-CN" sz="1000" kern="0" dirty="0">
                <a:solidFill>
                  <a:srgbClr val="000000"/>
                </a:solidFill>
                <a:effectLst/>
                <a:ea typeface="宋体" panose="02010600030101010101" pitchFamily="2" charset="-122"/>
                <a:cs typeface="宋体" panose="02010600030101010101" pitchFamily="2" charset="-122"/>
              </a:rPr>
              <a:t>号）</a:t>
            </a:r>
            <a:endParaRPr lang="en-US" altLang="zh-CN" sz="1000" kern="0" dirty="0">
              <a:solidFill>
                <a:srgbClr val="000000"/>
              </a:solidFill>
              <a:effectLst/>
              <a:ea typeface="宋体" panose="02010600030101010101" pitchFamily="2" charset="-122"/>
              <a:cs typeface="宋体" panose="02010600030101010101" pitchFamily="2" charset="-122"/>
            </a:endParaRPr>
          </a:p>
          <a:p>
            <a:pPr algn="ctr"/>
            <a:r>
              <a:rPr lang="zh-CN" altLang="zh-CN" sz="1000" kern="0" dirty="0">
                <a:solidFill>
                  <a:srgbClr val="000000"/>
                </a:solidFill>
                <a:effectLst/>
                <a:ea typeface="宋体" panose="02010600030101010101" pitchFamily="2" charset="-122"/>
                <a:cs typeface="宋体" panose="02010600030101010101" pitchFamily="2" charset="-122"/>
              </a:rPr>
              <a:t>《国家重大科研基础设施和大型科研仪器开放共享管理办法》（国科发基〔</a:t>
            </a:r>
            <a:r>
              <a:rPr lang="en-US" altLang="zh-CN" sz="1000" kern="0" dirty="0">
                <a:solidFill>
                  <a:srgbClr val="000000"/>
                </a:solidFill>
                <a:effectLst/>
                <a:ea typeface="宋体" panose="02010600030101010101" pitchFamily="2" charset="-122"/>
                <a:cs typeface="宋体" panose="02010600030101010101" pitchFamily="2" charset="-122"/>
              </a:rPr>
              <a:t>2017</a:t>
            </a:r>
            <a:r>
              <a:rPr lang="zh-CN" altLang="zh-CN" sz="1000" kern="0" dirty="0">
                <a:solidFill>
                  <a:srgbClr val="000000"/>
                </a:solidFill>
                <a:effectLst/>
                <a:ea typeface="宋体" panose="02010600030101010101" pitchFamily="2" charset="-122"/>
                <a:cs typeface="宋体" panose="02010600030101010101" pitchFamily="2" charset="-122"/>
              </a:rPr>
              <a:t>〕</a:t>
            </a:r>
            <a:r>
              <a:rPr lang="en-US" altLang="zh-CN" sz="1000" kern="0" dirty="0">
                <a:solidFill>
                  <a:srgbClr val="000000"/>
                </a:solidFill>
                <a:effectLst/>
                <a:ea typeface="宋体" panose="02010600030101010101" pitchFamily="2" charset="-122"/>
                <a:cs typeface="宋体" panose="02010600030101010101" pitchFamily="2" charset="-122"/>
              </a:rPr>
              <a:t>289</a:t>
            </a:r>
            <a:r>
              <a:rPr lang="zh-CN" altLang="zh-CN" sz="1000" kern="0" dirty="0">
                <a:solidFill>
                  <a:srgbClr val="000000"/>
                </a:solidFill>
                <a:effectLst/>
                <a:ea typeface="宋体" panose="02010600030101010101" pitchFamily="2" charset="-122"/>
                <a:cs typeface="宋体" panose="02010600030101010101" pitchFamily="2" charset="-122"/>
              </a:rPr>
              <a:t>号）</a:t>
            </a:r>
            <a:endParaRPr lang="en-US" altLang="zh-CN" sz="1000" kern="0" dirty="0">
              <a:solidFill>
                <a:srgbClr val="000000"/>
              </a:solidFill>
              <a:effectLst/>
              <a:ea typeface="宋体" panose="02010600030101010101" pitchFamily="2" charset="-122"/>
              <a:cs typeface="宋体" panose="02010600030101010101" pitchFamily="2" charset="-122"/>
            </a:endParaRPr>
          </a:p>
          <a:p>
            <a:pPr algn="ctr"/>
            <a:r>
              <a:rPr lang="zh-CN" altLang="zh-CN" sz="1000" kern="0" dirty="0">
                <a:solidFill>
                  <a:srgbClr val="000000"/>
                </a:solidFill>
                <a:effectLst/>
                <a:ea typeface="宋体" panose="02010600030101010101" pitchFamily="2" charset="-122"/>
                <a:cs typeface="宋体" panose="02010600030101010101" pitchFamily="2" charset="-122"/>
              </a:rPr>
              <a:t>《中国科学院大型科研仪器开放共享管理办法》（科发条财字〔</a:t>
            </a:r>
            <a:r>
              <a:rPr lang="en-US" altLang="zh-CN" sz="1000" kern="0" dirty="0">
                <a:solidFill>
                  <a:srgbClr val="000000"/>
                </a:solidFill>
                <a:effectLst/>
                <a:ea typeface="宋体" panose="02010600030101010101" pitchFamily="2" charset="-122"/>
                <a:cs typeface="宋体" panose="02010600030101010101" pitchFamily="2" charset="-122"/>
              </a:rPr>
              <a:t>2022</a:t>
            </a:r>
            <a:r>
              <a:rPr lang="zh-CN" altLang="zh-CN" sz="1000" kern="0" dirty="0">
                <a:solidFill>
                  <a:srgbClr val="000000"/>
                </a:solidFill>
                <a:effectLst/>
                <a:ea typeface="宋体" panose="02010600030101010101" pitchFamily="2" charset="-122"/>
                <a:cs typeface="宋体" panose="02010600030101010101" pitchFamily="2" charset="-122"/>
              </a:rPr>
              <a:t>〕</a:t>
            </a:r>
            <a:r>
              <a:rPr lang="en-US" altLang="zh-CN" sz="1000" kern="0" dirty="0">
                <a:solidFill>
                  <a:srgbClr val="000000"/>
                </a:solidFill>
                <a:effectLst/>
                <a:ea typeface="宋体" panose="02010600030101010101" pitchFamily="2" charset="-122"/>
                <a:cs typeface="宋体" panose="02010600030101010101" pitchFamily="2" charset="-122"/>
              </a:rPr>
              <a:t>15</a:t>
            </a:r>
            <a:r>
              <a:rPr lang="zh-CN" altLang="zh-CN" sz="1000" kern="0" dirty="0">
                <a:solidFill>
                  <a:srgbClr val="000000"/>
                </a:solidFill>
                <a:effectLst/>
                <a:ea typeface="宋体" panose="02010600030101010101" pitchFamily="2" charset="-122"/>
                <a:cs typeface="宋体" panose="02010600030101010101" pitchFamily="2" charset="-122"/>
              </a:rPr>
              <a:t>号）</a:t>
            </a:r>
            <a:endParaRPr lang="en-US" altLang="zh-CN" sz="1000" kern="0" dirty="0">
              <a:solidFill>
                <a:srgbClr val="000000"/>
              </a:solidFill>
              <a:effectLst/>
              <a:ea typeface="宋体" panose="02010600030101010101" pitchFamily="2" charset="-122"/>
              <a:cs typeface="宋体" panose="02010600030101010101" pitchFamily="2" charset="-122"/>
            </a:endParaRPr>
          </a:p>
          <a:p>
            <a:pPr algn="ctr"/>
            <a:r>
              <a:rPr lang="zh-CN" altLang="zh-CN" sz="1000" kern="0" dirty="0">
                <a:solidFill>
                  <a:srgbClr val="000000"/>
                </a:solidFill>
                <a:effectLst/>
                <a:ea typeface="宋体" panose="02010600030101010101" pitchFamily="2" charset="-122"/>
                <a:cs typeface="宋体" panose="02010600030101010101" pitchFamily="2" charset="-122"/>
              </a:rPr>
              <a:t>《中国科学技术大学公共实验中心建设与运行管理办法》（校研字</a:t>
            </a:r>
            <a:r>
              <a:rPr lang="en-US" altLang="zh-CN" sz="1000" kern="0" dirty="0">
                <a:solidFill>
                  <a:srgbClr val="000000"/>
                </a:solidFill>
                <a:effectLst/>
                <a:ea typeface="宋体" panose="02010600030101010101" pitchFamily="2" charset="-122"/>
                <a:cs typeface="宋体" panose="02010600030101010101" pitchFamily="2" charset="-122"/>
              </a:rPr>
              <a:t>[2009]118</a:t>
            </a:r>
            <a:r>
              <a:rPr lang="zh-CN" altLang="zh-CN" sz="1000" kern="0" dirty="0">
                <a:solidFill>
                  <a:srgbClr val="000000"/>
                </a:solidFill>
                <a:effectLst/>
                <a:ea typeface="宋体" panose="02010600030101010101" pitchFamily="2" charset="-122"/>
                <a:cs typeface="宋体" panose="02010600030101010101" pitchFamily="2" charset="-122"/>
              </a:rPr>
              <a:t>号）</a:t>
            </a:r>
            <a:endParaRPr lang="zh-CN" altLang="zh-CN" sz="1000" kern="0" dirty="0">
              <a:solidFill>
                <a:srgbClr val="000000"/>
              </a:solidFill>
              <a:effectLst/>
              <a:ea typeface="宋体" panose="02010600030101010101" pitchFamily="2" charset="-122"/>
              <a:cs typeface="宋体" panose="02010600030101010101" pitchFamily="2" charset="-122"/>
            </a:endParaRP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4556" y="2585945"/>
            <a:ext cx="2470556" cy="31435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1154430" cy="376238"/>
            </a:xfrm>
            <a:prstGeom prst="rect">
              <a:avLst/>
            </a:prstGeom>
          </p:spPr>
          <p:txBody>
            <a:bodyPr wrap="none">
              <a:spAutoFit/>
            </a:bodyPr>
            <a:lstStyle/>
            <a:p>
              <a:pPr defTabSz="913765">
                <a:defRPr/>
              </a:pP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账号绑定</a:t>
              </a:r>
              <a:endPar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01</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10" name="文本框 9"/>
          <p:cNvSpPr txBox="1"/>
          <p:nvPr/>
        </p:nvSpPr>
        <p:spPr>
          <a:xfrm>
            <a:off x="2067560" y="1064260"/>
            <a:ext cx="8792210" cy="768985"/>
          </a:xfrm>
          <a:prstGeom prst="rect">
            <a:avLst/>
          </a:prstGeom>
          <a:noFill/>
        </p:spPr>
        <p:txBody>
          <a:bodyPr wrap="square" rtlCol="0">
            <a:noAutofit/>
          </a:bodyPr>
          <a:p>
            <a:pPr algn="ctr"/>
            <a:r>
              <a:rPr lang="zh-CN" altLang="en-US" sz="2000">
                <a:solidFill>
                  <a:schemeClr val="tx1"/>
                </a:solidFill>
                <a:highlight>
                  <a:srgbClr val="FFFF00"/>
                </a:highlight>
                <a:latin typeface="华文楷体" panose="02010600040101010101" pitchFamily="2" charset="-122"/>
                <a:ea typeface="华文楷体" panose="02010600040101010101" pitchFamily="2" charset="-122"/>
              </a:rPr>
              <a:t>系统首页</a:t>
            </a:r>
            <a:r>
              <a:rPr lang="en-US" altLang="zh-CN" sz="2000">
                <a:solidFill>
                  <a:schemeClr val="tx1"/>
                </a:solidFill>
                <a:highlight>
                  <a:srgbClr val="FFFF00"/>
                </a:highlight>
                <a:latin typeface="华文楷体" panose="02010600040101010101" pitchFamily="2" charset="-122"/>
                <a:ea typeface="华文楷体" panose="02010600040101010101" pitchFamily="2" charset="-122"/>
              </a:rPr>
              <a:t>--</a:t>
            </a:r>
            <a:r>
              <a:rPr lang="zh-CN" altLang="en-US" sz="2000" b="1">
                <a:solidFill>
                  <a:schemeClr val="tx1"/>
                </a:solidFill>
                <a:highlight>
                  <a:srgbClr val="FFFF00"/>
                </a:highlight>
                <a:latin typeface="华文楷体" panose="02010600040101010101" pitchFamily="2" charset="-122"/>
                <a:ea typeface="华文楷体" panose="02010600040101010101" pitchFamily="2" charset="-122"/>
              </a:rPr>
              <a:t>微信绑定</a:t>
            </a:r>
            <a:r>
              <a:rPr lang="en-US" altLang="zh-CN" sz="2000">
                <a:solidFill>
                  <a:schemeClr val="tx1"/>
                </a:solidFill>
                <a:highlight>
                  <a:srgbClr val="FFFF00"/>
                </a:highlight>
                <a:latin typeface="华文楷体" panose="02010600040101010101" pitchFamily="2" charset="-122"/>
                <a:ea typeface="华文楷体" panose="02010600040101010101" pitchFamily="2" charset="-122"/>
              </a:rPr>
              <a:t>--</a:t>
            </a:r>
            <a:r>
              <a:rPr lang="zh-CN" altLang="en-US" sz="2000">
                <a:solidFill>
                  <a:schemeClr val="tx1"/>
                </a:solidFill>
                <a:highlight>
                  <a:srgbClr val="FFFF00"/>
                </a:highlight>
                <a:latin typeface="华文楷体" panose="02010600040101010101" pitchFamily="2" charset="-122"/>
                <a:ea typeface="华文楷体" panose="02010600040101010101" pitchFamily="2" charset="-122"/>
              </a:rPr>
              <a:t>二维码</a:t>
            </a:r>
            <a:r>
              <a:rPr lang="en-US" altLang="zh-CN" sz="2000">
                <a:solidFill>
                  <a:schemeClr val="tx1"/>
                </a:solidFill>
                <a:highlight>
                  <a:srgbClr val="FFFF00"/>
                </a:highlight>
                <a:latin typeface="华文楷体" panose="02010600040101010101" pitchFamily="2" charset="-122"/>
                <a:ea typeface="华文楷体" panose="02010600040101010101" pitchFamily="2" charset="-122"/>
              </a:rPr>
              <a:t>--</a:t>
            </a:r>
            <a:r>
              <a:rPr lang="zh-CN" altLang="en-US" sz="2000" b="1">
                <a:solidFill>
                  <a:schemeClr val="tx1"/>
                </a:solidFill>
                <a:highlight>
                  <a:srgbClr val="FFFF00"/>
                </a:highlight>
                <a:latin typeface="华文楷体" panose="02010600040101010101" pitchFamily="2" charset="-122"/>
                <a:ea typeface="华文楷体" panose="02010600040101010101" pitchFamily="2" charset="-122"/>
              </a:rPr>
              <a:t>微信扫一扫</a:t>
            </a:r>
            <a:r>
              <a:rPr lang="zh-CN" altLang="en-US" sz="2000">
                <a:solidFill>
                  <a:schemeClr val="tx1"/>
                </a:solidFill>
                <a:highlight>
                  <a:srgbClr val="FFFF00"/>
                </a:highlight>
                <a:latin typeface="华文楷体" panose="02010600040101010101" pitchFamily="2" charset="-122"/>
                <a:ea typeface="华文楷体" panose="02010600040101010101" pitchFamily="2" charset="-122"/>
              </a:rPr>
              <a:t>，进行绑定</a:t>
            </a:r>
            <a:endParaRPr lang="zh-CN" altLang="en-US" sz="2000">
              <a:solidFill>
                <a:schemeClr val="tx1"/>
              </a:solidFill>
              <a:highlight>
                <a:srgbClr val="FFFF00"/>
              </a:highlight>
              <a:latin typeface="华文楷体" panose="02010600040101010101" pitchFamily="2" charset="-122"/>
              <a:ea typeface="华文楷体" panose="02010600040101010101" pitchFamily="2" charset="-122"/>
            </a:endParaRPr>
          </a:p>
        </p:txBody>
      </p:sp>
      <p:pic>
        <p:nvPicPr>
          <p:cNvPr id="2" name="图片 1"/>
          <p:cNvPicPr>
            <a:picLocks noChangeAspect="1"/>
          </p:cNvPicPr>
          <p:nvPr/>
        </p:nvPicPr>
        <p:blipFill>
          <a:blip r:embed="rId1"/>
          <a:stretch>
            <a:fillRect/>
          </a:stretch>
        </p:blipFill>
        <p:spPr>
          <a:xfrm>
            <a:off x="285750" y="1450975"/>
            <a:ext cx="11620500" cy="3956050"/>
          </a:xfrm>
          <a:prstGeom prst="rect">
            <a:avLst/>
          </a:prstGeom>
        </p:spPr>
      </p:pic>
      <p:sp>
        <p:nvSpPr>
          <p:cNvPr id="3" name="圆角矩形 2"/>
          <p:cNvSpPr/>
          <p:nvPr/>
        </p:nvSpPr>
        <p:spPr>
          <a:xfrm>
            <a:off x="10675620" y="4206875"/>
            <a:ext cx="841375" cy="33655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2"/>
          <a:srcRect l="37600" t="24720" r="38178" b="23491"/>
          <a:stretch>
            <a:fillRect/>
          </a:stretch>
        </p:blipFill>
        <p:spPr>
          <a:xfrm>
            <a:off x="4568825" y="3522980"/>
            <a:ext cx="2819400" cy="2703195"/>
          </a:xfrm>
          <a:prstGeom prst="rect">
            <a:avLst/>
          </a:prstGeom>
        </p:spPr>
      </p:pic>
      <p:sp>
        <p:nvSpPr>
          <p:cNvPr id="5" name="圆角矩形 4"/>
          <p:cNvSpPr/>
          <p:nvPr/>
        </p:nvSpPr>
        <p:spPr>
          <a:xfrm>
            <a:off x="8211185" y="1507490"/>
            <a:ext cx="515620" cy="47307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圆角矩形 5"/>
          <p:cNvSpPr/>
          <p:nvPr/>
        </p:nvSpPr>
        <p:spPr>
          <a:xfrm>
            <a:off x="11322685" y="1450975"/>
            <a:ext cx="515620" cy="47307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7" name="组合 76"/>
          <p:cNvGrpSpPr/>
          <p:nvPr/>
        </p:nvGrpSpPr>
        <p:grpSpPr>
          <a:xfrm>
            <a:off x="431540" y="312295"/>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1154430" cy="376238"/>
            </a:xfrm>
            <a:prstGeom prst="rect">
              <a:avLst/>
            </a:prstGeom>
          </p:spPr>
          <p:txBody>
            <a:bodyPr wrap="none">
              <a:spAutoFit/>
            </a:bodyPr>
            <a:p>
              <a:pPr defTabSz="913765">
                <a:defRPr/>
              </a:pPr>
              <a:r>
                <a:rPr lang="zh-CN"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会员中心</a:t>
              </a:r>
              <a:endParaRPr lang="zh-CN"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02</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4" name="文本框 3"/>
          <p:cNvSpPr txBox="1"/>
          <p:nvPr/>
        </p:nvSpPr>
        <p:spPr>
          <a:xfrm>
            <a:off x="1071245" y="1542415"/>
            <a:ext cx="1407795" cy="2851785"/>
          </a:xfrm>
          <a:prstGeom prst="rect">
            <a:avLst/>
          </a:prstGeom>
          <a:noFill/>
        </p:spPr>
        <p:txBody>
          <a:bodyPr wrap="square" rtlCol="0">
            <a:noAutofit/>
          </a:bodyPr>
          <a:p>
            <a:r>
              <a:rPr lang="zh-CN" altLang="en-US" sz="2000">
                <a:solidFill>
                  <a:schemeClr val="tx1"/>
                </a:solidFill>
                <a:latin typeface="华文楷体" panose="02010600040101010101" pitchFamily="2" charset="-122"/>
                <a:ea typeface="华文楷体" panose="02010600040101010101" pitchFamily="2" charset="-122"/>
              </a:rPr>
              <a:t>账号绑定成功后，点击</a:t>
            </a:r>
            <a:r>
              <a:rPr lang="zh-CN" altLang="en-US" sz="2000" b="1">
                <a:solidFill>
                  <a:srgbClr val="FF0000"/>
                </a:solidFill>
                <a:latin typeface="华文楷体" panose="02010600040101010101" pitchFamily="2" charset="-122"/>
                <a:ea typeface="华文楷体" panose="02010600040101010101" pitchFamily="2" charset="-122"/>
              </a:rPr>
              <a:t>仪器服务</a:t>
            </a:r>
            <a:r>
              <a:rPr lang="zh-CN" altLang="en-US" sz="2000">
                <a:solidFill>
                  <a:schemeClr val="tx1"/>
                </a:solidFill>
                <a:latin typeface="华文楷体" panose="02010600040101010101" pitchFamily="2" charset="-122"/>
                <a:ea typeface="华文楷体" panose="02010600040101010101" pitchFamily="2" charset="-122"/>
              </a:rPr>
              <a:t>选择账号进入微信端大仪平台</a:t>
            </a:r>
            <a:endParaRPr lang="zh-CN" altLang="en-US" sz="2000">
              <a:solidFill>
                <a:schemeClr val="tx1"/>
              </a:solidFill>
              <a:latin typeface="华文楷体" panose="02010600040101010101" pitchFamily="2" charset="-122"/>
              <a:ea typeface="华文楷体" panose="02010600040101010101" pitchFamily="2" charset="-122"/>
            </a:endParaRPr>
          </a:p>
        </p:txBody>
      </p:sp>
      <p:pic>
        <p:nvPicPr>
          <p:cNvPr id="14" name="图片 3"/>
          <p:cNvPicPr>
            <a:picLocks noChangeAspect="1"/>
          </p:cNvPicPr>
          <p:nvPr/>
        </p:nvPicPr>
        <p:blipFill>
          <a:blip r:embed="rId1"/>
          <a:stretch>
            <a:fillRect/>
          </a:stretch>
        </p:blipFill>
        <p:spPr>
          <a:xfrm>
            <a:off x="5576570" y="1033780"/>
            <a:ext cx="2817136" cy="5616000"/>
          </a:xfrm>
          <a:prstGeom prst="rect">
            <a:avLst/>
          </a:prstGeom>
          <a:noFill/>
          <a:ln>
            <a:noFill/>
          </a:ln>
        </p:spPr>
      </p:pic>
      <p:pic>
        <p:nvPicPr>
          <p:cNvPr id="23" name="图片 23" descr="1724996772358"/>
          <p:cNvPicPr>
            <a:picLocks noChangeAspect="1"/>
          </p:cNvPicPr>
          <p:nvPr/>
        </p:nvPicPr>
        <p:blipFill>
          <a:blip r:embed="rId2"/>
          <a:stretch>
            <a:fillRect/>
          </a:stretch>
        </p:blipFill>
        <p:spPr>
          <a:xfrm>
            <a:off x="8704580" y="1033780"/>
            <a:ext cx="2853828" cy="5616000"/>
          </a:xfrm>
          <a:prstGeom prst="rect">
            <a:avLst/>
          </a:prstGeom>
        </p:spPr>
      </p:pic>
      <p:grpSp>
        <p:nvGrpSpPr>
          <p:cNvPr id="7" name="组合 6"/>
          <p:cNvGrpSpPr/>
          <p:nvPr/>
        </p:nvGrpSpPr>
        <p:grpSpPr>
          <a:xfrm>
            <a:off x="2602865" y="1034415"/>
            <a:ext cx="2550160" cy="5634990"/>
            <a:chOff x="4099" y="1629"/>
            <a:chExt cx="4016" cy="8874"/>
          </a:xfrm>
        </p:grpSpPr>
        <p:pic>
          <p:nvPicPr>
            <p:cNvPr id="3" name="图片 2"/>
            <p:cNvPicPr>
              <a:picLocks noChangeAspect="1"/>
            </p:cNvPicPr>
            <p:nvPr/>
          </p:nvPicPr>
          <p:blipFill>
            <a:blip r:embed="rId3"/>
            <a:stretch>
              <a:fillRect/>
            </a:stretch>
          </p:blipFill>
          <p:spPr>
            <a:xfrm>
              <a:off x="4099" y="1629"/>
              <a:ext cx="4016" cy="8875"/>
            </a:xfrm>
            <a:prstGeom prst="rect">
              <a:avLst/>
            </a:prstGeom>
          </p:spPr>
        </p:pic>
        <p:sp>
          <p:nvSpPr>
            <p:cNvPr id="6" name="矩形 5"/>
            <p:cNvSpPr/>
            <p:nvPr/>
          </p:nvSpPr>
          <p:spPr>
            <a:xfrm>
              <a:off x="5818" y="9982"/>
              <a:ext cx="867" cy="4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1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1154430" cy="376238"/>
            </a:xfrm>
            <a:prstGeom prst="rect">
              <a:avLst/>
            </a:prstGeom>
          </p:spPr>
          <p:txBody>
            <a:bodyPr wrap="none">
              <a:spAutoFit/>
            </a:bodyPr>
            <a:lstStyle/>
            <a:p>
              <a:pPr algn="l" defTabSz="913765">
                <a:defRPr/>
              </a:pP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预约仪器</a:t>
              </a:r>
              <a:endPar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03</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5" name="文本框 4"/>
          <p:cNvSpPr txBox="1"/>
          <p:nvPr/>
        </p:nvSpPr>
        <p:spPr>
          <a:xfrm>
            <a:off x="2990850" y="910590"/>
            <a:ext cx="2992120" cy="398780"/>
          </a:xfrm>
          <a:prstGeom prst="rect">
            <a:avLst/>
          </a:prstGeom>
          <a:noFill/>
        </p:spPr>
        <p:txBody>
          <a:bodyPr wrap="square">
            <a:spAutoFit/>
          </a:bodyPr>
          <a:lstStyle/>
          <a:p>
            <a:r>
              <a:rPr lang="zh-CN" altLang="en-US" sz="2000" kern="1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仪器查看，预约仪器</a:t>
            </a:r>
            <a:endParaRPr lang="zh-CN" altLang="en-US" sz="2000" kern="1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5" name="图片 4"/>
          <p:cNvPicPr>
            <a:picLocks noChangeAspect="1"/>
          </p:cNvPicPr>
          <p:nvPr/>
        </p:nvPicPr>
        <p:blipFill>
          <a:blip r:embed="rId1"/>
          <a:stretch>
            <a:fillRect/>
          </a:stretch>
        </p:blipFill>
        <p:spPr>
          <a:xfrm>
            <a:off x="1285875" y="1298575"/>
            <a:ext cx="2682680" cy="5400000"/>
          </a:xfrm>
          <a:prstGeom prst="rect">
            <a:avLst/>
          </a:prstGeom>
          <a:noFill/>
          <a:ln>
            <a:noFill/>
          </a:ln>
        </p:spPr>
      </p:pic>
      <p:pic>
        <p:nvPicPr>
          <p:cNvPr id="16" name="图片 5"/>
          <p:cNvPicPr>
            <a:picLocks noChangeAspect="1"/>
          </p:cNvPicPr>
          <p:nvPr/>
        </p:nvPicPr>
        <p:blipFill>
          <a:blip r:embed="rId2"/>
          <a:stretch>
            <a:fillRect/>
          </a:stretch>
        </p:blipFill>
        <p:spPr>
          <a:xfrm>
            <a:off x="4189095" y="1298575"/>
            <a:ext cx="2648047" cy="5400000"/>
          </a:xfrm>
          <a:prstGeom prst="rect">
            <a:avLst/>
          </a:prstGeom>
          <a:noFill/>
          <a:ln>
            <a:noFill/>
          </a:ln>
        </p:spPr>
      </p:pic>
      <p:pic>
        <p:nvPicPr>
          <p:cNvPr id="21" name="图片 10"/>
          <p:cNvPicPr>
            <a:picLocks noChangeAspect="1"/>
          </p:cNvPicPr>
          <p:nvPr/>
        </p:nvPicPr>
        <p:blipFill>
          <a:blip r:embed="rId3"/>
          <a:stretch>
            <a:fillRect/>
          </a:stretch>
        </p:blipFill>
        <p:spPr>
          <a:xfrm>
            <a:off x="8612188" y="1298575"/>
            <a:ext cx="2661029" cy="5400000"/>
          </a:xfrm>
          <a:prstGeom prst="rect">
            <a:avLst/>
          </a:prstGeom>
          <a:noFill/>
          <a:ln>
            <a:noFill/>
          </a:ln>
        </p:spPr>
      </p:pic>
      <p:sp>
        <p:nvSpPr>
          <p:cNvPr id="3" name="文本框 2"/>
          <p:cNvSpPr txBox="1"/>
          <p:nvPr/>
        </p:nvSpPr>
        <p:spPr>
          <a:xfrm>
            <a:off x="7135495" y="2314575"/>
            <a:ext cx="1664970" cy="2783840"/>
          </a:xfrm>
          <a:prstGeom prst="rect">
            <a:avLst/>
          </a:prstGeom>
          <a:noFill/>
        </p:spPr>
        <p:txBody>
          <a:bodyPr wrap="square" rtlCol="0">
            <a:noAutofit/>
          </a:bodyPr>
          <a:p>
            <a:r>
              <a:rPr lang="zh-CN" altLang="en-US" sz="2000">
                <a:solidFill>
                  <a:schemeClr val="tx1"/>
                </a:solidFill>
                <a:latin typeface="华文楷体" panose="02010600040101010101" pitchFamily="2" charset="-122"/>
                <a:ea typeface="华文楷体" panose="02010600040101010101" pitchFamily="2" charset="-122"/>
              </a:rPr>
              <a:t>预约管理：用户可查看自己的预约信息。管理员可对用户的预约信息进行查看、审核等操作</a:t>
            </a:r>
            <a:endParaRPr lang="zh-CN" altLang="en-US" sz="2000">
              <a:solidFill>
                <a:schemeClr val="tx1"/>
              </a:solidFill>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1154430" cy="376238"/>
            </a:xfrm>
            <a:prstGeom prst="rect">
              <a:avLst/>
            </a:prstGeom>
          </p:spPr>
          <p:txBody>
            <a:bodyPr wrap="none">
              <a:spAutoFit/>
            </a:bodyPr>
            <a:lstStyle/>
            <a:p>
              <a:pPr defTabSz="913765">
                <a:defRPr/>
              </a:pPr>
              <a:r>
                <a:rPr lang="zh-CN"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用户管理</a:t>
              </a:r>
              <a:endParaRPr lang="zh-CN"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04</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7" name="文本框 6"/>
          <p:cNvSpPr txBox="1"/>
          <p:nvPr/>
        </p:nvSpPr>
        <p:spPr>
          <a:xfrm>
            <a:off x="2004695" y="1184910"/>
            <a:ext cx="1513205" cy="1486535"/>
          </a:xfrm>
          <a:prstGeom prst="rect">
            <a:avLst/>
          </a:prstGeom>
          <a:noFill/>
        </p:spPr>
        <p:txBody>
          <a:bodyPr wrap="square">
            <a:noAutofit/>
          </a:bodyPr>
          <a:lstStyle/>
          <a:p>
            <a:pPr>
              <a:spcBef>
                <a:spcPts val="600"/>
              </a:spcBef>
            </a:pPr>
            <a:r>
              <a:rPr lang="zh-CN" altLang="en-US" sz="2000" kern="100" dirty="0">
                <a:solidFill>
                  <a:schemeClr val="tx1"/>
                </a:solidFill>
                <a:effectLst/>
                <a:latin typeface="华文楷体" panose="02010600040101010101" pitchFamily="2" charset="-122"/>
                <a:ea typeface="华文楷体" panose="02010600040101010101" pitchFamily="2" charset="-122"/>
                <a:cs typeface="Times New Roman" panose="02020603050405020304" pitchFamily="18" charset="0"/>
              </a:rPr>
              <a:t>用户管理模块：查看用户，可以审核、绑卡等操作</a:t>
            </a:r>
            <a:endParaRPr lang="zh-CN" altLang="en-US" sz="2000" kern="100" dirty="0">
              <a:solidFill>
                <a:schemeClr val="tx1"/>
              </a:solidFill>
              <a:effectLst/>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7" name="图片 6"/>
          <p:cNvPicPr>
            <a:picLocks noChangeAspect="1"/>
          </p:cNvPicPr>
          <p:nvPr/>
        </p:nvPicPr>
        <p:blipFill>
          <a:blip r:embed="rId1"/>
          <a:stretch>
            <a:fillRect/>
          </a:stretch>
        </p:blipFill>
        <p:spPr>
          <a:xfrm>
            <a:off x="3686810" y="981710"/>
            <a:ext cx="2835020" cy="5616000"/>
          </a:xfrm>
          <a:prstGeom prst="rect">
            <a:avLst/>
          </a:prstGeom>
          <a:noFill/>
          <a:ln>
            <a:noFill/>
          </a:ln>
        </p:spPr>
      </p:pic>
      <p:pic>
        <p:nvPicPr>
          <p:cNvPr id="18" name="图片 7"/>
          <p:cNvPicPr>
            <a:picLocks noChangeAspect="1"/>
          </p:cNvPicPr>
          <p:nvPr/>
        </p:nvPicPr>
        <p:blipFill>
          <a:blip r:embed="rId2"/>
          <a:stretch>
            <a:fillRect/>
          </a:stretch>
        </p:blipFill>
        <p:spPr>
          <a:xfrm>
            <a:off x="6891973" y="981710"/>
            <a:ext cx="2961998" cy="5616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7" name="组合 76"/>
          <p:cNvGrpSpPr/>
          <p:nvPr/>
        </p:nvGrpSpPr>
        <p:grpSpPr>
          <a:xfrm>
            <a:off x="335867" y="304675"/>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559" y="255017"/>
              <a:ext cx="2301240" cy="376238"/>
            </a:xfrm>
            <a:prstGeom prst="rect">
              <a:avLst/>
            </a:prstGeom>
          </p:spPr>
          <p:txBody>
            <a:bodyPr wrap="square">
              <a:spAutoFit/>
            </a:bodyPr>
            <a:p>
              <a:pPr defTabSz="913765">
                <a:defRPr/>
              </a:pP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课题组管理</a:t>
              </a:r>
              <a:endPar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05</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3" name="文本框 2"/>
          <p:cNvSpPr txBox="1"/>
          <p:nvPr/>
        </p:nvSpPr>
        <p:spPr>
          <a:xfrm>
            <a:off x="2006600" y="2023745"/>
            <a:ext cx="2047875" cy="3235325"/>
          </a:xfrm>
          <a:prstGeom prst="rect">
            <a:avLst/>
          </a:prstGeom>
          <a:noFill/>
        </p:spPr>
        <p:txBody>
          <a:bodyPr wrap="square" rtlCol="0">
            <a:noAutofit/>
          </a:bodyPr>
          <a:p>
            <a:r>
              <a:rPr lang="zh-CN" altLang="en-US" sz="2000">
                <a:solidFill>
                  <a:schemeClr val="tx1"/>
                </a:solidFill>
                <a:latin typeface="华文楷体" panose="02010600040101010101" pitchFamily="2" charset="-122"/>
                <a:ea typeface="华文楷体" panose="02010600040101010101" pitchFamily="2" charset="-122"/>
              </a:rPr>
              <a:t>课题组管理：用户可查看自己所在的课题组、查看自己可用的付款账户。管理员可以查看并对课题组人员进行管理</a:t>
            </a:r>
            <a:endParaRPr lang="zh-CN" altLang="en-US" sz="2000">
              <a:solidFill>
                <a:schemeClr val="tx1"/>
              </a:solidFill>
              <a:latin typeface="华文楷体" panose="02010600040101010101" pitchFamily="2" charset="-122"/>
              <a:ea typeface="华文楷体" panose="02010600040101010101" pitchFamily="2" charset="-122"/>
            </a:endParaRPr>
          </a:p>
        </p:txBody>
      </p:sp>
      <p:pic>
        <p:nvPicPr>
          <p:cNvPr id="19" name="图片 8"/>
          <p:cNvPicPr>
            <a:picLocks noChangeAspect="1"/>
          </p:cNvPicPr>
          <p:nvPr/>
        </p:nvPicPr>
        <p:blipFill>
          <a:blip r:embed="rId1"/>
          <a:stretch>
            <a:fillRect/>
          </a:stretch>
        </p:blipFill>
        <p:spPr>
          <a:xfrm>
            <a:off x="4777105" y="1026795"/>
            <a:ext cx="2817007" cy="5616000"/>
          </a:xfrm>
          <a:prstGeom prst="rect">
            <a:avLst/>
          </a:prstGeom>
          <a:noFill/>
          <a:ln>
            <a:noFill/>
          </a:ln>
        </p:spPr>
      </p:pic>
      <p:pic>
        <p:nvPicPr>
          <p:cNvPr id="20" name="图片 9"/>
          <p:cNvPicPr>
            <a:picLocks noChangeAspect="1"/>
          </p:cNvPicPr>
          <p:nvPr/>
        </p:nvPicPr>
        <p:blipFill>
          <a:blip r:embed="rId2"/>
          <a:stretch>
            <a:fillRect/>
          </a:stretch>
        </p:blipFill>
        <p:spPr>
          <a:xfrm>
            <a:off x="8417878" y="1026795"/>
            <a:ext cx="2812503" cy="5616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100">
        <p14:prism/>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7" name="组合 76"/>
          <p:cNvGrpSpPr/>
          <p:nvPr/>
        </p:nvGrpSpPr>
        <p:grpSpPr>
          <a:xfrm>
            <a:off x="335867" y="304675"/>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559" y="255017"/>
              <a:ext cx="2301240" cy="376238"/>
            </a:xfrm>
            <a:prstGeom prst="rect">
              <a:avLst/>
            </a:prstGeom>
          </p:spPr>
          <p:txBody>
            <a:bodyPr wrap="square">
              <a:spAutoFit/>
            </a:bodyPr>
            <a:p>
              <a:pPr defTabSz="913765">
                <a:defRPr/>
              </a:pP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实验记录</a:t>
              </a:r>
              <a:endPar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047231" y="617339"/>
                <a:ext cx="1023876" cy="903054"/>
              </a:xfrm>
              <a:prstGeom prst="rect">
                <a:avLst/>
              </a:prstGeom>
              <a:noFill/>
            </p:spPr>
            <p:txBody>
              <a:bodyPr wrap="none" rtlCol="0">
                <a:spAutoFit/>
              </a:bodyP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rPr>
                  <a:t>06</a:t>
                </a: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3" name="文本框 2"/>
          <p:cNvSpPr txBox="1"/>
          <p:nvPr/>
        </p:nvSpPr>
        <p:spPr>
          <a:xfrm>
            <a:off x="2396490" y="2581275"/>
            <a:ext cx="3068320" cy="1099820"/>
          </a:xfrm>
          <a:prstGeom prst="rect">
            <a:avLst/>
          </a:prstGeom>
          <a:noFill/>
        </p:spPr>
        <p:txBody>
          <a:bodyPr wrap="square" rtlCol="0">
            <a:noAutofit/>
          </a:bodyPr>
          <a:p>
            <a:r>
              <a:rPr lang="zh-CN" altLang="en-US" sz="2000">
                <a:solidFill>
                  <a:schemeClr val="tx1"/>
                </a:solidFill>
                <a:latin typeface="华文楷体" panose="02010600040101010101" pitchFamily="2" charset="-122"/>
                <a:ea typeface="华文楷体" panose="02010600040101010101" pitchFamily="2" charset="-122"/>
              </a:rPr>
              <a:t>实验记录：用户查看自己的实验记录。管理员可对实验记录进行管理</a:t>
            </a:r>
            <a:endParaRPr lang="zh-CN" altLang="en-US" sz="2000">
              <a:solidFill>
                <a:schemeClr val="tx1"/>
              </a:solidFill>
              <a:latin typeface="华文楷体" panose="02010600040101010101" pitchFamily="2" charset="-122"/>
              <a:ea typeface="华文楷体" panose="02010600040101010101" pitchFamily="2" charset="-122"/>
            </a:endParaRPr>
          </a:p>
        </p:txBody>
      </p:sp>
      <p:pic>
        <p:nvPicPr>
          <p:cNvPr id="2" name="图片 11"/>
          <p:cNvPicPr>
            <a:picLocks noChangeAspect="1"/>
          </p:cNvPicPr>
          <p:nvPr/>
        </p:nvPicPr>
        <p:blipFill>
          <a:blip r:embed="rId1"/>
          <a:stretch>
            <a:fillRect/>
          </a:stretch>
        </p:blipFill>
        <p:spPr>
          <a:xfrm>
            <a:off x="6290628" y="1026795"/>
            <a:ext cx="2853927" cy="5616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100">
        <p14:prism/>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23"/>
          <p:cNvSpPr/>
          <p:nvPr/>
        </p:nvSpPr>
        <p:spPr>
          <a:xfrm rot="2700000">
            <a:off x="9965415" y="5629237"/>
            <a:ext cx="532751" cy="532751"/>
          </a:xfrm>
          <a:prstGeom prst="roundRect">
            <a:avLst>
              <a:gd name="adj" fmla="val 4810"/>
            </a:avLst>
          </a:prstGeom>
          <a:solidFill>
            <a:srgbClr val="9C9899"/>
          </a:solidFill>
          <a:ln>
            <a:noFill/>
          </a:ln>
          <a:effectLst>
            <a:outerShdw blurRad="139700" dist="1397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17" name="圆角矩形 16"/>
          <p:cNvSpPr/>
          <p:nvPr/>
        </p:nvSpPr>
        <p:spPr>
          <a:xfrm rot="2700000">
            <a:off x="8573793" y="1521296"/>
            <a:ext cx="1765071" cy="1765071"/>
          </a:xfrm>
          <a:prstGeom prst="roundRect">
            <a:avLst>
              <a:gd name="adj" fmla="val 4810"/>
            </a:avLst>
          </a:prstGeom>
          <a:solidFill>
            <a:schemeClr val="accent1">
              <a:lumMod val="75000"/>
            </a:schemeClr>
          </a:solidFill>
          <a:ln>
            <a:noFill/>
          </a:ln>
          <a:effectLst>
            <a:outerShdw blurRad="139700" dist="1397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20" name="圆角矩形 19"/>
          <p:cNvSpPr/>
          <p:nvPr/>
        </p:nvSpPr>
        <p:spPr>
          <a:xfrm rot="2700000">
            <a:off x="7598817" y="3929344"/>
            <a:ext cx="1628911" cy="1628911"/>
          </a:xfrm>
          <a:prstGeom prst="roundRect">
            <a:avLst>
              <a:gd name="adj" fmla="val 4810"/>
            </a:avLst>
          </a:prstGeom>
          <a:solidFill>
            <a:schemeClr val="accent1">
              <a:lumMod val="75000"/>
            </a:schemeClr>
          </a:solidFill>
          <a:ln>
            <a:noFill/>
          </a:ln>
          <a:effectLst>
            <a:outerShdw blurRad="139700" dist="1397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21" name="圆角矩形 20"/>
          <p:cNvSpPr/>
          <p:nvPr/>
        </p:nvSpPr>
        <p:spPr>
          <a:xfrm rot="2700000">
            <a:off x="9706643" y="3642056"/>
            <a:ext cx="1120793" cy="1120793"/>
          </a:xfrm>
          <a:prstGeom prst="roundRect">
            <a:avLst>
              <a:gd name="adj" fmla="val 4810"/>
            </a:avLst>
          </a:prstGeom>
          <a:solidFill>
            <a:schemeClr val="bg1">
              <a:lumMod val="50000"/>
            </a:schemeClr>
          </a:solidFill>
          <a:ln>
            <a:noFill/>
          </a:ln>
          <a:effectLst>
            <a:outerShdw blurRad="139700" dist="1397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22" name="圆角矩形 21"/>
          <p:cNvSpPr/>
          <p:nvPr/>
        </p:nvSpPr>
        <p:spPr>
          <a:xfrm rot="2700000">
            <a:off x="10478744" y="2712515"/>
            <a:ext cx="848575" cy="848575"/>
          </a:xfrm>
          <a:prstGeom prst="roundRect">
            <a:avLst>
              <a:gd name="adj" fmla="val 4810"/>
            </a:avLst>
          </a:prstGeom>
          <a:solidFill>
            <a:schemeClr val="accent1">
              <a:lumMod val="75000"/>
            </a:schemeClr>
          </a:solidFill>
          <a:ln>
            <a:noFill/>
          </a:ln>
          <a:effectLst>
            <a:outerShdw blurRad="139700" dist="1397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23" name="圆角矩形 22"/>
          <p:cNvSpPr/>
          <p:nvPr/>
        </p:nvSpPr>
        <p:spPr>
          <a:xfrm rot="2700000">
            <a:off x="10589392" y="973015"/>
            <a:ext cx="709356" cy="709356"/>
          </a:xfrm>
          <a:prstGeom prst="roundRect">
            <a:avLst>
              <a:gd name="adj" fmla="val 4810"/>
            </a:avLst>
          </a:prstGeom>
          <a:solidFill>
            <a:schemeClr val="bg1">
              <a:lumMod val="65000"/>
            </a:schemeClr>
          </a:solidFill>
          <a:ln>
            <a:noFill/>
          </a:ln>
          <a:effectLst>
            <a:outerShdw blurRad="139700" dist="1397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3" name="圆角矩形 2"/>
          <p:cNvSpPr/>
          <p:nvPr/>
        </p:nvSpPr>
        <p:spPr>
          <a:xfrm rot="18900000">
            <a:off x="-1607383" y="123960"/>
            <a:ext cx="2868580" cy="2753836"/>
          </a:xfrm>
          <a:prstGeom prst="roundRect">
            <a:avLst>
              <a:gd name="adj" fmla="val 8219"/>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6" name="圆角矩形 5"/>
          <p:cNvSpPr/>
          <p:nvPr/>
        </p:nvSpPr>
        <p:spPr>
          <a:xfrm rot="18900000">
            <a:off x="1290649" y="-1158828"/>
            <a:ext cx="1900436" cy="1824419"/>
          </a:xfrm>
          <a:prstGeom prst="roundRect">
            <a:avLst>
              <a:gd name="adj" fmla="val 8219"/>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8" name="圆角矩形 7"/>
          <p:cNvSpPr/>
          <p:nvPr/>
        </p:nvSpPr>
        <p:spPr>
          <a:xfrm rot="2700000">
            <a:off x="7425640" y="601635"/>
            <a:ext cx="719269" cy="719269"/>
          </a:xfrm>
          <a:prstGeom prst="roundRect">
            <a:avLst>
              <a:gd name="adj" fmla="val 4810"/>
            </a:avLst>
          </a:prstGeom>
          <a:gradFill>
            <a:gsLst>
              <a:gs pos="0">
                <a:srgbClr val="F2F2F2"/>
              </a:gs>
              <a:gs pos="100000">
                <a:srgbClr val="DBDBDB"/>
              </a:gs>
            </a:gsLst>
            <a:lin ang="16800000" scaled="0"/>
          </a:gradFill>
          <a:ln>
            <a:noFill/>
          </a:ln>
          <a:effectLst>
            <a:outerShdw blurRad="139700" dist="1397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9" name="圆角矩形 8"/>
          <p:cNvSpPr/>
          <p:nvPr/>
        </p:nvSpPr>
        <p:spPr>
          <a:xfrm rot="2700000">
            <a:off x="10565445" y="588252"/>
            <a:ext cx="719269" cy="719269"/>
          </a:xfrm>
          <a:prstGeom prst="roundRect">
            <a:avLst>
              <a:gd name="adj" fmla="val 4810"/>
            </a:avLst>
          </a:prstGeom>
          <a:gradFill>
            <a:gsLst>
              <a:gs pos="0">
                <a:srgbClr val="F2F2F2"/>
              </a:gs>
              <a:gs pos="100000">
                <a:srgbClr val="DBDBDB"/>
              </a:gs>
            </a:gsLst>
            <a:lin ang="16800000" scaled="0"/>
          </a:gradFill>
          <a:ln>
            <a:noFill/>
          </a:ln>
          <a:effectLst>
            <a:outerShdw blurRad="139700" dist="1397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10" name="圆角矩形 9"/>
          <p:cNvSpPr/>
          <p:nvPr/>
        </p:nvSpPr>
        <p:spPr>
          <a:xfrm rot="2700000">
            <a:off x="10501204" y="2248879"/>
            <a:ext cx="791997" cy="791997"/>
          </a:xfrm>
          <a:prstGeom prst="roundRect">
            <a:avLst>
              <a:gd name="adj" fmla="val 4810"/>
            </a:avLst>
          </a:prstGeom>
          <a:gradFill>
            <a:gsLst>
              <a:gs pos="0">
                <a:srgbClr val="F2F2F2"/>
              </a:gs>
              <a:gs pos="100000">
                <a:srgbClr val="DBDBDB"/>
              </a:gs>
            </a:gsLst>
            <a:lin ang="16800000" scaled="0"/>
          </a:gradFill>
          <a:ln>
            <a:noFill/>
          </a:ln>
          <a:effectLst>
            <a:outerShdw blurRad="139700" dist="1397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11" name="圆角矩形 10"/>
          <p:cNvSpPr/>
          <p:nvPr/>
        </p:nvSpPr>
        <p:spPr>
          <a:xfrm rot="2700000">
            <a:off x="8573793" y="1010339"/>
            <a:ext cx="1765071" cy="1765071"/>
          </a:xfrm>
          <a:prstGeom prst="roundRect">
            <a:avLst>
              <a:gd name="adj" fmla="val 4810"/>
            </a:avLst>
          </a:prstGeom>
          <a:gradFill>
            <a:gsLst>
              <a:gs pos="0">
                <a:srgbClr val="F2F2F2"/>
              </a:gs>
              <a:gs pos="100000">
                <a:srgbClr val="DBDBDB"/>
              </a:gs>
            </a:gsLst>
            <a:lin ang="16800000" scaled="0"/>
          </a:gradFill>
          <a:ln>
            <a:noFill/>
          </a:ln>
          <a:effectLst>
            <a:outerShdw blurRad="139700" dist="1397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12" name="圆角矩形 11"/>
          <p:cNvSpPr/>
          <p:nvPr/>
        </p:nvSpPr>
        <p:spPr>
          <a:xfrm rot="2700000">
            <a:off x="10202535" y="3664737"/>
            <a:ext cx="1075433" cy="1075433"/>
          </a:xfrm>
          <a:prstGeom prst="roundRect">
            <a:avLst>
              <a:gd name="adj" fmla="val 4810"/>
            </a:avLst>
          </a:prstGeom>
          <a:gradFill>
            <a:gsLst>
              <a:gs pos="0">
                <a:srgbClr val="F2F2F2"/>
              </a:gs>
              <a:gs pos="100000">
                <a:srgbClr val="DBDBDB"/>
              </a:gs>
            </a:gsLst>
            <a:lin ang="16800000" scaled="0"/>
          </a:gradFill>
          <a:ln>
            <a:noFill/>
          </a:ln>
          <a:effectLst>
            <a:outerShdw blurRad="139700" dist="1397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13" name="圆角矩形 12"/>
          <p:cNvSpPr/>
          <p:nvPr/>
        </p:nvSpPr>
        <p:spPr>
          <a:xfrm rot="2700000">
            <a:off x="7603100" y="4502772"/>
            <a:ext cx="1576131" cy="1576131"/>
          </a:xfrm>
          <a:prstGeom prst="roundRect">
            <a:avLst>
              <a:gd name="adj" fmla="val 4810"/>
            </a:avLst>
          </a:prstGeom>
          <a:gradFill>
            <a:gsLst>
              <a:gs pos="0">
                <a:srgbClr val="F2F2F2"/>
              </a:gs>
              <a:gs pos="100000">
                <a:srgbClr val="DBDBDB"/>
              </a:gs>
            </a:gsLst>
            <a:lin ang="16800000" scaled="0"/>
          </a:gradFill>
          <a:ln>
            <a:noFill/>
          </a:ln>
          <a:effectLst>
            <a:outerShdw blurRad="139700" dist="1397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14" name="圆角矩形 13"/>
          <p:cNvSpPr/>
          <p:nvPr/>
        </p:nvSpPr>
        <p:spPr>
          <a:xfrm rot="2700000">
            <a:off x="5855637" y="4907139"/>
            <a:ext cx="849696" cy="849696"/>
          </a:xfrm>
          <a:prstGeom prst="roundRect">
            <a:avLst>
              <a:gd name="adj" fmla="val 4810"/>
            </a:avLst>
          </a:prstGeom>
          <a:gradFill>
            <a:gsLst>
              <a:gs pos="0">
                <a:srgbClr val="F2F2F2"/>
              </a:gs>
              <a:gs pos="100000">
                <a:srgbClr val="DBDBDB"/>
              </a:gs>
            </a:gsLst>
            <a:lin ang="16800000" scaled="0"/>
          </a:gradFill>
          <a:ln>
            <a:noFill/>
          </a:ln>
          <a:effectLst>
            <a:outerShdw blurRad="139700" dist="1397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15" name="圆角矩形 14"/>
          <p:cNvSpPr/>
          <p:nvPr/>
        </p:nvSpPr>
        <p:spPr>
          <a:xfrm rot="2700000">
            <a:off x="11073180" y="5717213"/>
            <a:ext cx="849696" cy="849696"/>
          </a:xfrm>
          <a:prstGeom prst="roundRect">
            <a:avLst>
              <a:gd name="adj" fmla="val 4810"/>
            </a:avLst>
          </a:prstGeom>
          <a:gradFill>
            <a:gsLst>
              <a:gs pos="0">
                <a:srgbClr val="F2F2F2"/>
              </a:gs>
              <a:gs pos="100000">
                <a:srgbClr val="DBDBDB"/>
              </a:gs>
            </a:gsLst>
            <a:lin ang="16800000" scaled="0"/>
          </a:gradFill>
          <a:ln>
            <a:noFill/>
          </a:ln>
          <a:effectLst>
            <a:outerShdw blurRad="139700" dist="1397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16" name="圆角矩形 15"/>
          <p:cNvSpPr/>
          <p:nvPr/>
        </p:nvSpPr>
        <p:spPr>
          <a:xfrm rot="2700000">
            <a:off x="9909757" y="4989127"/>
            <a:ext cx="676489" cy="676489"/>
          </a:xfrm>
          <a:prstGeom prst="roundRect">
            <a:avLst>
              <a:gd name="adj" fmla="val 4810"/>
            </a:avLst>
          </a:prstGeom>
          <a:gradFill>
            <a:gsLst>
              <a:gs pos="0">
                <a:srgbClr val="F2F2F2"/>
              </a:gs>
              <a:gs pos="100000">
                <a:srgbClr val="DBDBDB"/>
              </a:gs>
            </a:gsLst>
            <a:lin ang="16800000" scaled="0"/>
          </a:gradFill>
          <a:ln>
            <a:noFill/>
          </a:ln>
          <a:effectLst>
            <a:outerShdw blurRad="139700" dist="1397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25" name="圆角矩形 24"/>
          <p:cNvSpPr/>
          <p:nvPr/>
        </p:nvSpPr>
        <p:spPr>
          <a:xfrm rot="2700000">
            <a:off x="7105372" y="5876677"/>
            <a:ext cx="342600" cy="342600"/>
          </a:xfrm>
          <a:prstGeom prst="roundRect">
            <a:avLst>
              <a:gd name="adj" fmla="val 4810"/>
            </a:avLst>
          </a:prstGeom>
          <a:gradFill>
            <a:gsLst>
              <a:gs pos="0">
                <a:srgbClr val="F2F2F2"/>
              </a:gs>
              <a:gs pos="100000">
                <a:srgbClr val="DBDBDB"/>
              </a:gs>
            </a:gsLst>
            <a:lin ang="16800000" scaled="0"/>
          </a:gradFill>
          <a:ln>
            <a:noFill/>
          </a:ln>
          <a:effectLst>
            <a:outerShdw blurRad="76200" dist="762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26" name="圆角矩形 25"/>
          <p:cNvSpPr/>
          <p:nvPr/>
        </p:nvSpPr>
        <p:spPr>
          <a:xfrm rot="2700000">
            <a:off x="11070485" y="5127680"/>
            <a:ext cx="342600" cy="342600"/>
          </a:xfrm>
          <a:prstGeom prst="roundRect">
            <a:avLst>
              <a:gd name="adj" fmla="val 4810"/>
            </a:avLst>
          </a:prstGeom>
          <a:gradFill>
            <a:gsLst>
              <a:gs pos="0">
                <a:srgbClr val="F2F2F2"/>
              </a:gs>
              <a:gs pos="100000">
                <a:srgbClr val="DBDBDB"/>
              </a:gs>
            </a:gsLst>
            <a:lin ang="16800000" scaled="0"/>
          </a:gradFill>
          <a:ln>
            <a:noFill/>
          </a:ln>
          <a:effectLst>
            <a:outerShdw blurRad="76200" dist="762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27" name="圆角矩形 26"/>
          <p:cNvSpPr/>
          <p:nvPr/>
        </p:nvSpPr>
        <p:spPr>
          <a:xfrm rot="2700000">
            <a:off x="11084473" y="1477480"/>
            <a:ext cx="342600" cy="342600"/>
          </a:xfrm>
          <a:prstGeom prst="roundRect">
            <a:avLst>
              <a:gd name="adj" fmla="val 4810"/>
            </a:avLst>
          </a:prstGeom>
          <a:gradFill>
            <a:gsLst>
              <a:gs pos="0">
                <a:srgbClr val="F2F2F2"/>
              </a:gs>
              <a:gs pos="100000">
                <a:srgbClr val="DBDBDB"/>
              </a:gs>
            </a:gsLst>
            <a:lin ang="16800000" scaled="0"/>
          </a:gradFill>
          <a:ln>
            <a:noFill/>
          </a:ln>
          <a:effectLst>
            <a:outerShdw blurRad="76200" dist="762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28" name="圆角矩形 27"/>
          <p:cNvSpPr/>
          <p:nvPr/>
        </p:nvSpPr>
        <p:spPr>
          <a:xfrm rot="2700000">
            <a:off x="8646245" y="3701117"/>
            <a:ext cx="342600" cy="342600"/>
          </a:xfrm>
          <a:prstGeom prst="roundRect">
            <a:avLst>
              <a:gd name="adj" fmla="val 4810"/>
            </a:avLst>
          </a:prstGeom>
          <a:gradFill>
            <a:gsLst>
              <a:gs pos="0">
                <a:srgbClr val="F2F2F2"/>
              </a:gs>
              <a:gs pos="100000">
                <a:srgbClr val="DBDBDB"/>
              </a:gs>
            </a:gsLst>
            <a:lin ang="16800000" scaled="0"/>
          </a:gradFill>
          <a:ln>
            <a:noFill/>
          </a:ln>
          <a:effectLst>
            <a:outerShdw blurRad="139700" dist="1397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31" name="矩形 30"/>
          <p:cNvSpPr/>
          <p:nvPr/>
        </p:nvSpPr>
        <p:spPr>
          <a:xfrm>
            <a:off x="5836285" y="2712085"/>
            <a:ext cx="2062480" cy="1105535"/>
          </a:xfrm>
          <a:prstGeom prst="rect">
            <a:avLst/>
          </a:prstGeom>
        </p:spPr>
        <p:txBody>
          <a:bodyPr wrap="square" lIns="121712" tIns="60856" rIns="121712" bIns="60856">
            <a:spAutoFit/>
          </a:bodyPr>
          <a:lstStyle/>
          <a:p>
            <a:r>
              <a:rPr lang="zh-CN" altLang="en-US" sz="6400" b="1" spc="300" dirty="0">
                <a:solidFill>
                  <a:srgbClr val="133F6B"/>
                </a:solidFill>
                <a:latin typeface="Arial" panose="020B0604020202020204" pitchFamily="34" charset="0"/>
                <a:ea typeface="微软雅黑" panose="020B0503020204020204" charset="-122"/>
                <a:cs typeface="+mn-ea"/>
                <a:sym typeface="Arial" panose="020B0604020202020204" pitchFamily="34" charset="0"/>
              </a:rPr>
              <a:t>谢谢</a:t>
            </a:r>
            <a:endParaRPr lang="zh-CN" altLang="en-US" sz="6400" b="1" spc="300" dirty="0">
              <a:solidFill>
                <a:srgbClr val="133F6B"/>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4" name="图片 3"/>
          <p:cNvPicPr>
            <a:picLocks noChangeAspect="1"/>
          </p:cNvPicPr>
          <p:nvPr/>
        </p:nvPicPr>
        <p:blipFill>
          <a:blip r:embed="rId1"/>
          <a:srcRect t="1527" b="3368"/>
          <a:stretch>
            <a:fillRect/>
          </a:stretch>
        </p:blipFill>
        <p:spPr>
          <a:xfrm>
            <a:off x="1905635" y="2084705"/>
            <a:ext cx="3056890" cy="2764790"/>
          </a:xfrm>
          <a:prstGeom prst="rect">
            <a:avLst/>
          </a:prstGeom>
        </p:spPr>
      </p:pic>
      <p:sp>
        <p:nvSpPr>
          <p:cNvPr id="19" name="文本框 18"/>
          <p:cNvSpPr txBox="1"/>
          <p:nvPr/>
        </p:nvSpPr>
        <p:spPr>
          <a:xfrm>
            <a:off x="1624965" y="4994910"/>
            <a:ext cx="4054475" cy="1337945"/>
          </a:xfrm>
          <a:prstGeom prst="rect">
            <a:avLst/>
          </a:prstGeom>
          <a:noFill/>
        </p:spPr>
        <p:txBody>
          <a:bodyPr wrap="square">
            <a:spAutoFit/>
          </a:bodyPr>
          <a:p>
            <a:pPr>
              <a:lnSpc>
                <a:spcPct val="150000"/>
              </a:lnSpc>
            </a:pPr>
            <a:r>
              <a:rPr lang="zh-CN" altLang="en-US" dirty="0"/>
              <a:t>联系人：周老师，</a:t>
            </a:r>
            <a:r>
              <a:rPr lang="en-US" altLang="zh-CN" dirty="0"/>
              <a:t>0512-65007210</a:t>
            </a:r>
            <a:endParaRPr lang="en-US" altLang="zh-CN" dirty="0"/>
          </a:p>
          <a:p>
            <a:pPr>
              <a:lnSpc>
                <a:spcPct val="150000"/>
              </a:lnSpc>
            </a:pPr>
            <a:r>
              <a:rPr lang="en-US" altLang="zh-CN" dirty="0"/>
              <a:t>                  yzhou2022@ustc.edu.cn</a:t>
            </a:r>
            <a:endParaRPr lang="en-US" altLang="zh-CN" dirty="0"/>
          </a:p>
          <a:p>
            <a:pPr>
              <a:lnSpc>
                <a:spcPct val="150000"/>
              </a:lnSpc>
            </a:pPr>
            <a:r>
              <a:rPr lang="en-US" altLang="zh-CN" dirty="0">
                <a:sym typeface="+mn-ea"/>
              </a:rPr>
              <a:t>                 </a:t>
            </a:r>
            <a:r>
              <a:rPr lang="zh-CN" altLang="en-US" dirty="0">
                <a:sym typeface="+mn-ea"/>
              </a:rPr>
              <a:t>若水路校园生医工程楼</a:t>
            </a:r>
            <a:r>
              <a:rPr lang="en-US" altLang="zh-CN" dirty="0">
                <a:sym typeface="+mn-ea"/>
              </a:rPr>
              <a:t>317</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6735966"/>
            <a:ext cx="12192000" cy="121919"/>
          </a:xfrm>
          <a:prstGeom prst="rect">
            <a:avLst/>
          </a:prstGeom>
          <a:solidFill>
            <a:srgbClr val="014B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 name="直接连接符 1"/>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349518" y="218829"/>
            <a:ext cx="10310419" cy="583565"/>
          </a:xfrm>
          <a:prstGeom prst="rect">
            <a:avLst/>
          </a:prstGeom>
          <a:noFill/>
        </p:spPr>
        <p:txBody>
          <a:bodyPr wrap="square" rtlCol="0">
            <a:spAutoFit/>
          </a:bodyPr>
          <a:lstStyle/>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公共实验平台</a:t>
            </a:r>
            <a:endParaRPr lang="zh-CN" altLang="en-US" sz="3200" b="1" dirty="0">
              <a:solidFill>
                <a:srgbClr val="0058A8"/>
              </a:solidFill>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
        <p:nvSpPr>
          <p:cNvPr id="35" name="文本框 34"/>
          <p:cNvSpPr txBox="1"/>
          <p:nvPr/>
        </p:nvSpPr>
        <p:spPr>
          <a:xfrm>
            <a:off x="469265" y="1102995"/>
            <a:ext cx="10975975" cy="1198880"/>
          </a:xfrm>
          <a:prstGeom prst="rect">
            <a:avLst/>
          </a:prstGeom>
          <a:noFill/>
        </p:spPr>
        <p:txBody>
          <a:bodyPr wrap="square">
            <a:spAutoFit/>
          </a:bodyPr>
          <a:lstStyle/>
          <a:p>
            <a:pPr algn="l"/>
            <a:r>
              <a:rPr lang="en-US" altLang="zh-CN" sz="2400" b="1" dirty="0">
                <a:solidFill>
                  <a:srgbClr val="014B96"/>
                </a:solidFill>
              </a:rPr>
              <a:t>       </a:t>
            </a:r>
            <a:r>
              <a:rPr lang="zh-CN" altLang="en-US" sz="2400" b="1" dirty="0">
                <a:solidFill>
                  <a:srgbClr val="014B96"/>
                </a:solidFill>
              </a:rPr>
              <a:t>公共实验平台于</a:t>
            </a:r>
            <a:r>
              <a:rPr lang="en-US" altLang="zh-CN" sz="2400" b="1" dirty="0">
                <a:solidFill>
                  <a:srgbClr val="014B96"/>
                </a:solidFill>
              </a:rPr>
              <a:t>2024</a:t>
            </a:r>
            <a:r>
              <a:rPr lang="zh-CN" altLang="en-US" sz="2400" b="1" dirty="0">
                <a:solidFill>
                  <a:srgbClr val="014B96"/>
                </a:solidFill>
              </a:rPr>
              <a:t>年</a:t>
            </a:r>
            <a:r>
              <a:rPr lang="en-US" altLang="zh-CN" sz="2400" b="1" dirty="0">
                <a:solidFill>
                  <a:srgbClr val="014B96"/>
                </a:solidFill>
              </a:rPr>
              <a:t>1</a:t>
            </a:r>
            <a:r>
              <a:rPr lang="zh-CN" altLang="en-US" sz="2400" b="1" dirty="0">
                <a:solidFill>
                  <a:srgbClr val="014B96"/>
                </a:solidFill>
              </a:rPr>
              <a:t>月正式发文成立，是高研院的直属技术支撑机构。同时设立</a:t>
            </a:r>
            <a:r>
              <a:rPr lang="zh-CN" altLang="en-US" sz="2400" b="1" dirty="0">
                <a:solidFill>
                  <a:schemeClr val="tx1"/>
                </a:solidFill>
              </a:rPr>
              <a:t>公共实验平台建设与管理办公室</a:t>
            </a:r>
            <a:r>
              <a:rPr lang="zh-CN" altLang="en-US" sz="2400" b="1" dirty="0">
                <a:solidFill>
                  <a:srgbClr val="014B96"/>
                </a:solidFill>
              </a:rPr>
              <a:t>，作为公共实验平台的日常办事机构，挂靠资产与后勤管理处。</a:t>
            </a:r>
            <a:endParaRPr lang="zh-CN" altLang="en-US" sz="2400" b="1" dirty="0">
              <a:solidFill>
                <a:srgbClr val="014B96"/>
              </a:solidFill>
            </a:endParaRPr>
          </a:p>
        </p:txBody>
      </p:sp>
      <p:grpSp>
        <p:nvGrpSpPr>
          <p:cNvPr id="39" name="组合 38"/>
          <p:cNvGrpSpPr/>
          <p:nvPr/>
        </p:nvGrpSpPr>
        <p:grpSpPr>
          <a:xfrm>
            <a:off x="1809750" y="2317750"/>
            <a:ext cx="8284845" cy="4120515"/>
            <a:chOff x="2850" y="3394"/>
            <a:chExt cx="13047" cy="6489"/>
          </a:xfrm>
        </p:grpSpPr>
        <p:sp>
          <p:nvSpPr>
            <p:cNvPr id="16" name="矩形: 圆角 15"/>
            <p:cNvSpPr/>
            <p:nvPr/>
          </p:nvSpPr>
          <p:spPr>
            <a:xfrm>
              <a:off x="7423" y="5608"/>
              <a:ext cx="2381" cy="11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r>
                <a:rPr lang="zh-CN" altLang="en-US" sz="2000" b="1" noProof="0" dirty="0">
                  <a:ln>
                    <a:noFill/>
                  </a:ln>
                  <a:solidFill>
                    <a:srgbClr val="FFFFFF"/>
                  </a:solidFill>
                  <a:effectLst/>
                  <a:uLnTx/>
                  <a:uFillTx/>
                  <a:latin typeface="等线" panose="02010600030101010101" charset="-122"/>
                  <a:ea typeface="微软雅黑" panose="020B0503020204020204" charset="-122"/>
                  <a:cs typeface="Times New Roman" panose="02020603050405020304" pitchFamily="18" charset="0"/>
                  <a:sym typeface="+mn-ea"/>
                </a:rPr>
                <a:t>公共实验平台</a:t>
              </a:r>
              <a:endParaRPr lang="zh-CN" altLang="en-US" sz="2000" b="1" noProof="0" dirty="0">
                <a:ln>
                  <a:noFill/>
                </a:ln>
                <a:solidFill>
                  <a:srgbClr val="FFFFFF"/>
                </a:solidFill>
                <a:effectLst/>
                <a:uLnTx/>
                <a:uFillTx/>
                <a:latin typeface="等线" panose="02010600030101010101" charset="-122"/>
                <a:ea typeface="微软雅黑" panose="020B0503020204020204" charset="-122"/>
                <a:cs typeface="Times New Roman" panose="02020603050405020304" pitchFamily="18" charset="0"/>
                <a:sym typeface="+mn-ea"/>
              </a:endParaRPr>
            </a:p>
          </p:txBody>
        </p:sp>
        <p:sp>
          <p:nvSpPr>
            <p:cNvPr id="17" name="矩形: 圆角 16"/>
            <p:cNvSpPr/>
            <p:nvPr/>
          </p:nvSpPr>
          <p:spPr>
            <a:xfrm>
              <a:off x="5595" y="7923"/>
              <a:ext cx="1790" cy="1960"/>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等线" panose="02010600030101010101" charset="-122"/>
                  <a:ea typeface="微软雅黑" panose="020B0503020204020204" charset="-122"/>
                  <a:cs typeface="Times New Roman" panose="02020603050405020304" pitchFamily="18" charset="0"/>
                </a:rPr>
                <a:t>理化分析平台</a:t>
              </a:r>
              <a:endParaRPr kumimoji="0" lang="zh-CN" altLang="en-US" sz="2800" b="0" i="0" u="none" strike="noStrike" kern="100" cap="none" spc="0" normalizeH="0" baseline="0" noProof="0" dirty="0">
                <a:ln>
                  <a:noFill/>
                </a:ln>
                <a:solidFill>
                  <a:prstClr val="black"/>
                </a:solidFill>
                <a:effectLst/>
                <a:uLnTx/>
                <a:uFillTx/>
                <a:latin typeface="等线" panose="02010600030101010101" charset="-122"/>
                <a:ea typeface="等线" panose="02010600030101010101" charset="-122"/>
                <a:cs typeface="Times New Roman" panose="02020603050405020304" pitchFamily="18" charset="0"/>
              </a:endParaRPr>
            </a:p>
          </p:txBody>
        </p:sp>
        <p:sp>
          <p:nvSpPr>
            <p:cNvPr id="18" name="矩形: 圆角 17"/>
            <p:cNvSpPr/>
            <p:nvPr/>
          </p:nvSpPr>
          <p:spPr>
            <a:xfrm>
              <a:off x="7725" y="7923"/>
              <a:ext cx="1790" cy="1960"/>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等线" panose="02010600030101010101" charset="-122"/>
                  <a:ea typeface="微软雅黑" panose="020B0503020204020204" charset="-122"/>
                  <a:cs typeface="Times New Roman" panose="02020603050405020304" pitchFamily="18" charset="0"/>
                </a:rPr>
                <a:t>先进制造平台</a:t>
              </a:r>
              <a:endParaRPr kumimoji="0" lang="zh-CN" altLang="en-US" sz="2800" b="0" i="0" u="none" strike="noStrike" kern="100" cap="none" spc="0" normalizeH="0" baseline="0" noProof="0" dirty="0">
                <a:ln>
                  <a:noFill/>
                </a:ln>
                <a:solidFill>
                  <a:prstClr val="black"/>
                </a:solidFill>
                <a:effectLst/>
                <a:uLnTx/>
                <a:uFillTx/>
                <a:latin typeface="等线" panose="02010600030101010101" charset="-122"/>
                <a:ea typeface="等线" panose="02010600030101010101" charset="-122"/>
                <a:cs typeface="Times New Roman" panose="02020603050405020304" pitchFamily="18" charset="0"/>
              </a:endParaRPr>
            </a:p>
          </p:txBody>
        </p:sp>
        <p:sp>
          <p:nvSpPr>
            <p:cNvPr id="19" name="矩形: 圆角 18"/>
            <p:cNvSpPr/>
            <p:nvPr/>
          </p:nvSpPr>
          <p:spPr>
            <a:xfrm>
              <a:off x="9790" y="7923"/>
              <a:ext cx="1790" cy="1960"/>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等线" panose="02010600030101010101" charset="-122"/>
                  <a:ea typeface="微软雅黑" panose="020B0503020204020204" charset="-122"/>
                  <a:cs typeface="Times New Roman" panose="02020603050405020304" pitchFamily="18" charset="0"/>
                </a:rPr>
                <a:t>生物医药平台（筹）</a:t>
              </a:r>
              <a:endParaRPr kumimoji="0" lang="zh-CN" altLang="en-US" sz="2800" b="0" i="0" u="none" strike="noStrike" kern="100" cap="none" spc="0" normalizeH="0" baseline="0" noProof="0" dirty="0">
                <a:ln>
                  <a:noFill/>
                </a:ln>
                <a:solidFill>
                  <a:prstClr val="black"/>
                </a:solidFill>
                <a:effectLst/>
                <a:uLnTx/>
                <a:uFillTx/>
                <a:latin typeface="等线" panose="02010600030101010101" charset="-122"/>
                <a:ea typeface="等线" panose="02010600030101010101" charset="-122"/>
                <a:cs typeface="Times New Roman" panose="02020603050405020304" pitchFamily="18" charset="0"/>
              </a:endParaRPr>
            </a:p>
          </p:txBody>
        </p:sp>
        <p:sp>
          <p:nvSpPr>
            <p:cNvPr id="20" name="矩形: 圆角 19"/>
            <p:cNvSpPr/>
            <p:nvPr/>
          </p:nvSpPr>
          <p:spPr>
            <a:xfrm>
              <a:off x="11888" y="7923"/>
              <a:ext cx="1790" cy="1960"/>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等线" panose="02010600030101010101" charset="-122"/>
                  <a:ea typeface="微软雅黑" panose="020B0503020204020204" charset="-122"/>
                  <a:cs typeface="Times New Roman" panose="02020603050405020304" pitchFamily="18" charset="0"/>
                </a:rPr>
                <a:t>数据智能平台（筹）</a:t>
              </a:r>
              <a:endParaRPr kumimoji="0" lang="zh-CN" altLang="en-US" sz="2800" b="0" i="0" u="none" strike="noStrike" kern="100" cap="none" spc="0" normalizeH="0" baseline="0" noProof="0" dirty="0">
                <a:ln>
                  <a:noFill/>
                </a:ln>
                <a:solidFill>
                  <a:prstClr val="black"/>
                </a:solidFill>
                <a:effectLst/>
                <a:uLnTx/>
                <a:uFillTx/>
                <a:latin typeface="等线" panose="02010600030101010101" charset="-122"/>
                <a:ea typeface="等线" panose="02010600030101010101" charset="-122"/>
                <a:cs typeface="Times New Roman" panose="02020603050405020304" pitchFamily="18" charset="0"/>
              </a:endParaRPr>
            </a:p>
          </p:txBody>
        </p:sp>
        <p:cxnSp>
          <p:nvCxnSpPr>
            <p:cNvPr id="21" name="连接符: 肘形 20"/>
            <p:cNvCxnSpPr>
              <a:stCxn id="16" idx="2"/>
              <a:endCxn id="17" idx="0"/>
            </p:cNvCxnSpPr>
            <p:nvPr/>
          </p:nvCxnSpPr>
          <p:spPr>
            <a:xfrm rot="5400000">
              <a:off x="6962" y="6271"/>
              <a:ext cx="1181" cy="212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2" name="连接符: 肘形 21"/>
            <p:cNvCxnSpPr>
              <a:stCxn id="16" idx="2"/>
              <a:endCxn id="18" idx="0"/>
            </p:cNvCxnSpPr>
            <p:nvPr/>
          </p:nvCxnSpPr>
          <p:spPr>
            <a:xfrm rot="5400000" flipV="1">
              <a:off x="8027" y="7330"/>
              <a:ext cx="1181" cy="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3" name="连接符: 肘形 22"/>
            <p:cNvCxnSpPr>
              <a:stCxn id="16" idx="2"/>
              <a:endCxn id="19" idx="0"/>
            </p:cNvCxnSpPr>
            <p:nvPr/>
          </p:nvCxnSpPr>
          <p:spPr>
            <a:xfrm rot="5400000" flipV="1">
              <a:off x="9059" y="6297"/>
              <a:ext cx="1181" cy="2071"/>
            </a:xfrm>
            <a:prstGeom prst="bentConnector3">
              <a:avLst>
                <a:gd name="adj1" fmla="val 50042"/>
              </a:avLst>
            </a:prstGeom>
          </p:spPr>
          <p:style>
            <a:lnRef idx="1">
              <a:schemeClr val="accent1"/>
            </a:lnRef>
            <a:fillRef idx="0">
              <a:schemeClr val="accent1"/>
            </a:fillRef>
            <a:effectRef idx="0">
              <a:schemeClr val="accent1"/>
            </a:effectRef>
            <a:fontRef idx="minor">
              <a:schemeClr val="tx1"/>
            </a:fontRef>
          </p:style>
        </p:cxnSp>
        <p:cxnSp>
          <p:nvCxnSpPr>
            <p:cNvPr id="24" name="连接符: 肘形 23"/>
            <p:cNvCxnSpPr>
              <a:stCxn id="16" idx="2"/>
              <a:endCxn id="20" idx="0"/>
            </p:cNvCxnSpPr>
            <p:nvPr/>
          </p:nvCxnSpPr>
          <p:spPr>
            <a:xfrm rot="5400000" flipV="1">
              <a:off x="10108" y="5248"/>
              <a:ext cx="1181" cy="4169"/>
            </a:xfrm>
            <a:prstGeom prst="bentConnector3">
              <a:avLst>
                <a:gd name="adj1" fmla="val 50042"/>
              </a:avLst>
            </a:prstGeom>
          </p:spPr>
          <p:style>
            <a:lnRef idx="1">
              <a:schemeClr val="accent1"/>
            </a:lnRef>
            <a:fillRef idx="0">
              <a:schemeClr val="accent1"/>
            </a:fillRef>
            <a:effectRef idx="0">
              <a:schemeClr val="accent1"/>
            </a:effectRef>
            <a:fontRef idx="minor">
              <a:schemeClr val="tx1"/>
            </a:fontRef>
          </p:style>
        </p:cxnSp>
        <p:sp>
          <p:nvSpPr>
            <p:cNvPr id="25" name="矩形: 圆角 24"/>
            <p:cNvSpPr/>
            <p:nvPr/>
          </p:nvSpPr>
          <p:spPr>
            <a:xfrm>
              <a:off x="8869" y="3394"/>
              <a:ext cx="4503" cy="1162"/>
            </a:xfrm>
            <a:prstGeom prst="roundRect">
              <a:avLst/>
            </a:prstGeom>
            <a:solidFill>
              <a:srgbClr val="014B96"/>
            </a:solidFill>
            <a:ln>
              <a:solidFill>
                <a:srgbClr val="014B96"/>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等线" panose="02010600030101010101" charset="-122"/>
                  <a:ea typeface="微软雅黑" panose="020B0503020204020204" charset="-122"/>
                  <a:cs typeface="Times New Roman" panose="02020603050405020304" pitchFamily="18" charset="0"/>
                </a:rPr>
                <a:t>中科大苏州高研院</a:t>
              </a:r>
              <a:endParaRPr kumimoji="0" lang="zh-CN" altLang="en-US" sz="2800" b="1" i="0" u="none" strike="noStrike" kern="100" cap="none" spc="0" normalizeH="0" baseline="0" noProof="0" dirty="0">
                <a:ln>
                  <a:noFill/>
                </a:ln>
                <a:solidFill>
                  <a:prstClr val="white"/>
                </a:solidFill>
                <a:effectLst/>
                <a:uLnTx/>
                <a:uFillTx/>
                <a:latin typeface="等线" panose="02010600030101010101" charset="-122"/>
                <a:ea typeface="等线" panose="02010600030101010101" charset="-122"/>
                <a:cs typeface="Times New Roman" panose="02020603050405020304" pitchFamily="18" charset="0"/>
              </a:endParaRPr>
            </a:p>
          </p:txBody>
        </p:sp>
        <p:sp>
          <p:nvSpPr>
            <p:cNvPr id="26" name="矩形: 圆角 25"/>
            <p:cNvSpPr/>
            <p:nvPr/>
          </p:nvSpPr>
          <p:spPr>
            <a:xfrm>
              <a:off x="3667" y="5695"/>
              <a:ext cx="2936" cy="97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等线" panose="02010600030101010101" charset="-122"/>
                  <a:ea typeface="微软雅黑" panose="020B0503020204020204" charset="-122"/>
                  <a:cs typeface="Times New Roman" panose="02020603050405020304" pitchFamily="18" charset="0"/>
                </a:rPr>
                <a:t>专家委员会</a:t>
              </a:r>
              <a:endParaRPr kumimoji="0" lang="zh-CN" altLang="en-US" sz="2800" b="0" i="0" u="none" strike="noStrike" kern="100" cap="none" spc="0" normalizeH="0" baseline="0" noProof="0" dirty="0">
                <a:ln>
                  <a:noFill/>
                </a:ln>
                <a:solidFill>
                  <a:prstClr val="white"/>
                </a:solidFill>
                <a:effectLst/>
                <a:uLnTx/>
                <a:uFillTx/>
                <a:latin typeface="等线" panose="02010600030101010101" charset="-122"/>
                <a:ea typeface="等线" panose="02010600030101010101" charset="-122"/>
                <a:cs typeface="Times New Roman" panose="02020603050405020304" pitchFamily="18" charset="0"/>
              </a:endParaRPr>
            </a:p>
          </p:txBody>
        </p:sp>
        <p:sp>
          <p:nvSpPr>
            <p:cNvPr id="28" name="矩形: 圆角 27"/>
            <p:cNvSpPr/>
            <p:nvPr/>
          </p:nvSpPr>
          <p:spPr>
            <a:xfrm>
              <a:off x="14107" y="7923"/>
              <a:ext cx="1790" cy="1960"/>
            </a:xfrm>
            <a:prstGeom prst="roundRect">
              <a:avLst/>
            </a:prstGeom>
            <a:ln w="28575">
              <a:prstDash val="dash"/>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等线" panose="02010600030101010101" charset="-122"/>
                  <a:ea typeface="微软雅黑" panose="020B0503020204020204" charset="-122"/>
                  <a:cs typeface="Times New Roman" panose="02020603050405020304" pitchFamily="18" charset="0"/>
                </a:rPr>
                <a:t>综合科研仪器平台</a:t>
              </a:r>
              <a:endParaRPr kumimoji="0" lang="zh-CN" altLang="en-US" sz="2800" b="0" i="0" u="none" strike="noStrike" kern="100" cap="none" spc="0" normalizeH="0" baseline="0" noProof="0" dirty="0">
                <a:ln>
                  <a:noFill/>
                </a:ln>
                <a:solidFill>
                  <a:prstClr val="black"/>
                </a:solidFill>
                <a:effectLst/>
                <a:uLnTx/>
                <a:uFillTx/>
                <a:latin typeface="等线" panose="02010600030101010101" charset="-122"/>
                <a:ea typeface="等线" panose="02010600030101010101" charset="-122"/>
                <a:cs typeface="Times New Roman" panose="02020603050405020304" pitchFamily="18" charset="0"/>
              </a:endParaRPr>
            </a:p>
          </p:txBody>
        </p:sp>
        <p:cxnSp>
          <p:nvCxnSpPr>
            <p:cNvPr id="29" name="连接符: 肘形 28"/>
            <p:cNvCxnSpPr>
              <a:stCxn id="16" idx="2"/>
              <a:endCxn id="28" idx="0"/>
            </p:cNvCxnSpPr>
            <p:nvPr/>
          </p:nvCxnSpPr>
          <p:spPr>
            <a:xfrm rot="5400000" flipV="1">
              <a:off x="11218" y="4139"/>
              <a:ext cx="1181" cy="638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0" name="文本框 72"/>
            <p:cNvSpPr txBox="1"/>
            <p:nvPr/>
          </p:nvSpPr>
          <p:spPr>
            <a:xfrm>
              <a:off x="3405" y="4954"/>
              <a:ext cx="2309" cy="58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Times New Roman" panose="02020603050405020304" pitchFamily="18" charset="0"/>
                </a:rPr>
                <a:t>审议机构</a:t>
              </a:r>
              <a:endParaRPr kumimoji="0" lang="zh-CN" altLang="en-US" sz="2400" b="0" i="0" u="none" strike="noStrike" kern="100" cap="none" spc="0" normalizeH="0" baseline="0" noProof="0" dirty="0">
                <a:ln>
                  <a:noFill/>
                </a:ln>
                <a:solidFill>
                  <a:prstClr val="black"/>
                </a:solidFill>
                <a:effectLst/>
                <a:uLnTx/>
                <a:uFillTx/>
                <a:latin typeface="等线" panose="02010600030101010101" charset="-122"/>
                <a:ea typeface="等线" panose="02010600030101010101" charset="-122"/>
                <a:cs typeface="Times New Roman" panose="02020603050405020304" pitchFamily="18" charset="0"/>
              </a:endParaRPr>
            </a:p>
          </p:txBody>
        </p:sp>
        <p:sp>
          <p:nvSpPr>
            <p:cNvPr id="31" name="矩形: 圆角 30"/>
            <p:cNvSpPr/>
            <p:nvPr/>
          </p:nvSpPr>
          <p:spPr>
            <a:xfrm>
              <a:off x="9844" y="5881"/>
              <a:ext cx="2474" cy="591"/>
            </a:xfrm>
            <a:prstGeom prst="roundRect">
              <a:avLst/>
            </a:prstGeom>
            <a:ln w="28575">
              <a:prstDash val="dash"/>
            </a:ln>
          </p:spPr>
          <p:style>
            <a:lnRef idx="2">
              <a:schemeClr val="accent1"/>
            </a:lnRef>
            <a:fillRef idx="1">
              <a:schemeClr val="lt1"/>
            </a:fillRef>
            <a:effectRef idx="0">
              <a:schemeClr val="accent1"/>
            </a:effectRef>
            <a:fontRef idx="minor">
              <a:schemeClr val="dk1"/>
            </a:fontRef>
          </p:style>
          <p:txBody>
            <a:bodyPr vertOverflow="overflow" horzOverflow="overflow" vert="horz" wrap="square" tIns="45720" bIns="45720" numCol="1" spcCol="0" rtlCol="0" fromWordArt="0" anchor="ctr" anchorCtr="0" forceAA="0" compatLnSpc="1">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a:spcBef>
                  <a:spcPts val="0"/>
                </a:spcBef>
                <a:spcAft>
                  <a:spcPts val="0"/>
                </a:spcAft>
                <a:buClrTx/>
                <a:buSzTx/>
                <a:buFontTx/>
                <a:defRPr/>
              </a:pPr>
              <a:r>
                <a:rPr lang="zh-CN" altLang="en-US" sz="1200" noProof="0" dirty="0">
                  <a:ln>
                    <a:noFill/>
                  </a:ln>
                  <a:solidFill>
                    <a:srgbClr val="000000"/>
                  </a:solidFill>
                  <a:effectLst/>
                  <a:uLnTx/>
                  <a:uFillTx/>
                  <a:latin typeface="等线" panose="02010600030101010101" charset="-122"/>
                  <a:ea typeface="微软雅黑" panose="020B0503020204020204" charset="-122"/>
                  <a:cs typeface="Times New Roman" panose="02020603050405020304" pitchFamily="18" charset="0"/>
                  <a:sym typeface="+mn-ea"/>
                </a:rPr>
                <a:t>公共实验平台</a:t>
              </a:r>
              <a:endParaRPr lang="zh-CN" altLang="en-US" sz="1200" noProof="0" dirty="0">
                <a:ln>
                  <a:noFill/>
                </a:ln>
                <a:solidFill>
                  <a:srgbClr val="000000"/>
                </a:solidFill>
                <a:effectLst/>
                <a:uLnTx/>
                <a:uFillTx/>
                <a:latin typeface="等线" panose="02010600030101010101" charset="-122"/>
                <a:ea typeface="微软雅黑" panose="020B0503020204020204" charset="-122"/>
                <a:cs typeface="Times New Roman" panose="02020603050405020304" pitchFamily="18" charset="0"/>
                <a:sym typeface="+mn-ea"/>
              </a:endParaRPr>
            </a:p>
            <a:p>
              <a:pPr lvl="0" algn="ctr">
                <a:spcBef>
                  <a:spcPts val="0"/>
                </a:spcBef>
                <a:spcAft>
                  <a:spcPts val="0"/>
                </a:spcAft>
                <a:buClrTx/>
                <a:buSzTx/>
                <a:buFontTx/>
                <a:defRPr/>
              </a:pPr>
              <a:r>
                <a:rPr lang="zh-CN" altLang="en-US" sz="1200" noProof="0" dirty="0">
                  <a:ln>
                    <a:noFill/>
                  </a:ln>
                  <a:solidFill>
                    <a:srgbClr val="000000"/>
                  </a:solidFill>
                  <a:effectLst/>
                  <a:uLnTx/>
                  <a:uFillTx/>
                  <a:latin typeface="等线" panose="02010600030101010101" charset="-122"/>
                  <a:ea typeface="微软雅黑" panose="020B0503020204020204" charset="-122"/>
                  <a:cs typeface="Times New Roman" panose="02020603050405020304" pitchFamily="18" charset="0"/>
                  <a:sym typeface="+mn-ea"/>
                </a:rPr>
                <a:t>建设与管理办公室</a:t>
              </a:r>
              <a:endParaRPr lang="zh-CN" altLang="en-US" sz="1200" noProof="0" dirty="0">
                <a:ln>
                  <a:noFill/>
                </a:ln>
                <a:solidFill>
                  <a:srgbClr val="000000"/>
                </a:solidFill>
                <a:effectLst/>
                <a:uLnTx/>
                <a:uFillTx/>
                <a:latin typeface="等线" panose="02010600030101010101" charset="-122"/>
                <a:ea typeface="微软雅黑" panose="020B0503020204020204" charset="-122"/>
                <a:cs typeface="Times New Roman" panose="02020603050405020304" pitchFamily="18" charset="0"/>
                <a:sym typeface="+mn-ea"/>
              </a:endParaRPr>
            </a:p>
          </p:txBody>
        </p:sp>
        <p:sp>
          <p:nvSpPr>
            <p:cNvPr id="32" name="矩形: 圆角 31"/>
            <p:cNvSpPr/>
            <p:nvPr/>
          </p:nvSpPr>
          <p:spPr>
            <a:xfrm>
              <a:off x="12357" y="5608"/>
              <a:ext cx="2381" cy="11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等线" panose="02010600030101010101" charset="-122"/>
                  <a:ea typeface="微软雅黑" panose="020B0503020204020204" charset="-122"/>
                  <a:cs typeface="Times New Roman" panose="02020603050405020304" pitchFamily="18" charset="0"/>
                </a:rPr>
                <a:t>资产与后勤管理处</a:t>
              </a:r>
              <a:endParaRPr kumimoji="0" lang="zh-CN" altLang="en-US" sz="2800" b="1" i="0" u="none" strike="noStrike" kern="100" cap="none" spc="0" normalizeH="0" baseline="0" noProof="0" dirty="0">
                <a:ln>
                  <a:noFill/>
                </a:ln>
                <a:solidFill>
                  <a:prstClr val="white"/>
                </a:solidFill>
                <a:effectLst/>
                <a:uLnTx/>
                <a:uFillTx/>
                <a:latin typeface="等线" panose="02010600030101010101" charset="-122"/>
                <a:ea typeface="等线" panose="02010600030101010101" charset="-122"/>
                <a:cs typeface="Times New Roman" panose="02020603050405020304" pitchFamily="18" charset="0"/>
              </a:endParaRPr>
            </a:p>
          </p:txBody>
        </p:sp>
        <p:sp>
          <p:nvSpPr>
            <p:cNvPr id="33" name="矩形: 圆角 32"/>
            <p:cNvSpPr/>
            <p:nvPr/>
          </p:nvSpPr>
          <p:spPr>
            <a:xfrm>
              <a:off x="3691" y="8418"/>
              <a:ext cx="1468" cy="97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FFFFF"/>
                  </a:solidFill>
                  <a:effectLst/>
                  <a:uLnTx/>
                  <a:uFillTx/>
                  <a:latin typeface="等线" panose="02010600030101010101" charset="-122"/>
                  <a:ea typeface="微软雅黑" panose="020B0503020204020204" charset="-122"/>
                  <a:cs typeface="Times New Roman" panose="02020603050405020304" pitchFamily="18" charset="0"/>
                </a:rPr>
                <a:t>分平台专家组</a:t>
              </a:r>
              <a:endParaRPr kumimoji="0" lang="zh-CN" altLang="en-US" sz="2000" b="0" i="0" u="none" strike="noStrike" kern="100" cap="none" spc="0" normalizeH="0" baseline="0" noProof="0" dirty="0">
                <a:ln>
                  <a:noFill/>
                </a:ln>
                <a:solidFill>
                  <a:prstClr val="white"/>
                </a:solidFill>
                <a:effectLst/>
                <a:uLnTx/>
                <a:uFillTx/>
                <a:latin typeface="等线" panose="02010600030101010101" charset="-122"/>
                <a:ea typeface="等线" panose="02010600030101010101" charset="-122"/>
                <a:cs typeface="Times New Roman" panose="02020603050405020304" pitchFamily="18" charset="0"/>
              </a:endParaRPr>
            </a:p>
          </p:txBody>
        </p:sp>
        <p:cxnSp>
          <p:nvCxnSpPr>
            <p:cNvPr id="4" name="直接箭头连接符 3"/>
            <p:cNvCxnSpPr/>
            <p:nvPr/>
          </p:nvCxnSpPr>
          <p:spPr>
            <a:xfrm flipV="1">
              <a:off x="3405" y="6009"/>
              <a:ext cx="33" cy="3379"/>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34" name="文本框 61"/>
            <p:cNvSpPr txBox="1"/>
            <p:nvPr/>
          </p:nvSpPr>
          <p:spPr>
            <a:xfrm>
              <a:off x="2850" y="6754"/>
              <a:ext cx="457" cy="188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两级审议机制</a:t>
              </a:r>
              <a:endParaRPr kumimoji="0" lang="zh-CN" altLang="en-US" sz="1200" b="0"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endParaRPr>
            </a:p>
          </p:txBody>
        </p:sp>
        <p:cxnSp>
          <p:nvCxnSpPr>
            <p:cNvPr id="37" name="肘形连接符 36"/>
            <p:cNvCxnSpPr>
              <a:stCxn id="25" idx="2"/>
              <a:endCxn id="32" idx="0"/>
            </p:cNvCxnSpPr>
            <p:nvPr/>
          </p:nvCxnSpPr>
          <p:spPr>
            <a:xfrm rot="5400000" flipV="1">
              <a:off x="11809" y="3869"/>
              <a:ext cx="1052" cy="2427"/>
            </a:xfrm>
            <a:prstGeom prst="bentConnector3">
              <a:avLst>
                <a:gd name="adj1" fmla="val 49952"/>
              </a:avLst>
            </a:prstGeom>
          </p:spPr>
          <p:style>
            <a:lnRef idx="2">
              <a:schemeClr val="accent1"/>
            </a:lnRef>
            <a:fillRef idx="0">
              <a:srgbClr val="FFFFFF"/>
            </a:fillRef>
            <a:effectRef idx="0">
              <a:srgbClr val="FFFFFF"/>
            </a:effectRef>
            <a:fontRef idx="minor">
              <a:schemeClr val="tx1"/>
            </a:fontRef>
          </p:style>
        </p:cxnSp>
        <p:cxnSp>
          <p:nvCxnSpPr>
            <p:cNvPr id="38" name="肘形连接符 37"/>
            <p:cNvCxnSpPr>
              <a:stCxn id="25" idx="2"/>
              <a:endCxn id="16" idx="0"/>
            </p:cNvCxnSpPr>
            <p:nvPr/>
          </p:nvCxnSpPr>
          <p:spPr>
            <a:xfrm rot="5400000">
              <a:off x="9342" y="3829"/>
              <a:ext cx="1052" cy="2507"/>
            </a:xfrm>
            <a:prstGeom prst="bentConnector3">
              <a:avLst>
                <a:gd name="adj1" fmla="val 49952"/>
              </a:avLst>
            </a:prstGeom>
          </p:spPr>
          <p:style>
            <a:lnRef idx="2">
              <a:schemeClr val="accent1"/>
            </a:lnRef>
            <a:fillRef idx="0">
              <a:srgbClr val="FFFFFF"/>
            </a:fillRef>
            <a:effectRef idx="0">
              <a:srgbClr val="FFFFFF"/>
            </a:effectRef>
            <a:fontRef idx="minor">
              <a:schemeClr val="tx1"/>
            </a:fontRef>
          </p:style>
        </p:cxnSp>
      </p:grpSp>
    </p:spTree>
  </p:cSld>
  <p:clrMapOvr>
    <a:masterClrMapping/>
  </p:clrMapOvr>
  <p:transition spd="slow" advTm="3765">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接连接符 21"/>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349518" y="218829"/>
            <a:ext cx="10310419" cy="583565"/>
          </a:xfrm>
          <a:prstGeom prst="rect">
            <a:avLst/>
          </a:prstGeom>
          <a:noFill/>
        </p:spPr>
        <p:txBody>
          <a:bodyPr wrap="square" rtlCol="0">
            <a:spAutoFit/>
          </a:bodyPr>
          <a:lstStyle/>
          <a:p>
            <a:r>
              <a:rPr lang="zh-CN" altLang="en-US" sz="3200" b="1" dirty="0">
                <a:solidFill>
                  <a:srgbClr val="0058A8"/>
                </a:solidFill>
                <a:latin typeface="微软雅黑" panose="020B0503020204020204" charset="-122"/>
                <a:ea typeface="微软雅黑" panose="020B0503020204020204" charset="-122"/>
              </a:rPr>
              <a:t> 公共实验平台</a:t>
            </a:r>
            <a:endParaRPr lang="en-US" altLang="zh-CN" sz="3200" b="1" dirty="0">
              <a:solidFill>
                <a:srgbClr val="0058A8"/>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
        <p:nvSpPr>
          <p:cNvPr id="8" name="矩形 7"/>
          <p:cNvSpPr/>
          <p:nvPr/>
        </p:nvSpPr>
        <p:spPr>
          <a:xfrm>
            <a:off x="0" y="6735966"/>
            <a:ext cx="12192000" cy="121919"/>
          </a:xfrm>
          <a:prstGeom prst="rect">
            <a:avLst/>
          </a:prstGeom>
          <a:solidFill>
            <a:srgbClr val="014B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22630" y="968375"/>
            <a:ext cx="3241675" cy="5446395"/>
          </a:xfrm>
          <a:prstGeom prst="rect">
            <a:avLst/>
          </a:prstGeom>
          <a:noFill/>
        </p:spPr>
        <p:txBody>
          <a:bodyPr wrap="square">
            <a:spAutoFit/>
          </a:bodyPr>
          <a:lstStyle/>
          <a:p>
            <a:pPr indent="0" fontAlgn="auto">
              <a:lnSpc>
                <a:spcPct val="150000"/>
              </a:lnSpc>
            </a:pPr>
            <a:r>
              <a:rPr lang="en-US" sz="2000" dirty="0">
                <a:solidFill>
                  <a:schemeClr val="tx1"/>
                </a:solidFill>
                <a:latin typeface="微软雅黑" panose="020B0503020204020204" charset="-122"/>
                <a:ea typeface="微软雅黑" panose="020B0503020204020204" charset="-122"/>
                <a:cs typeface="+mn-ea"/>
                <a:sym typeface="+mn-lt"/>
              </a:rPr>
              <a:t>       </a:t>
            </a:r>
            <a:r>
              <a:rPr sz="2000" dirty="0">
                <a:solidFill>
                  <a:schemeClr val="tx1"/>
                </a:solidFill>
                <a:latin typeface="微软雅黑" panose="020B0503020204020204" charset="-122"/>
                <a:ea typeface="微软雅黑" panose="020B0503020204020204" charset="-122"/>
                <a:cs typeface="+mn-ea"/>
                <a:sym typeface="+mn-lt"/>
              </a:rPr>
              <a:t>公共实验平台目前共有</a:t>
            </a:r>
            <a:r>
              <a:rPr lang="en-US" sz="2800" b="1" dirty="0">
                <a:solidFill>
                  <a:srgbClr val="FF9914"/>
                </a:solidFill>
                <a:latin typeface="微软雅黑" panose="020B0503020204020204" charset="-122"/>
                <a:ea typeface="微软雅黑" panose="020B0503020204020204" charset="-122"/>
                <a:cs typeface="+mn-ea"/>
                <a:sym typeface="+mn-lt"/>
              </a:rPr>
              <a:t>20</a:t>
            </a:r>
            <a:r>
              <a:rPr sz="2800" dirty="0">
                <a:solidFill>
                  <a:schemeClr val="tx1"/>
                </a:solidFill>
                <a:latin typeface="微软雅黑" panose="020B0503020204020204" charset="-122"/>
                <a:ea typeface="微软雅黑" panose="020B0503020204020204" charset="-122"/>
                <a:cs typeface="+mn-ea"/>
                <a:sym typeface="+mn-lt"/>
              </a:rPr>
              <a:t>台</a:t>
            </a:r>
            <a:r>
              <a:rPr sz="2000" dirty="0">
                <a:solidFill>
                  <a:schemeClr val="tx1"/>
                </a:solidFill>
                <a:latin typeface="微软雅黑" panose="020B0503020204020204" charset="-122"/>
                <a:ea typeface="微软雅黑" panose="020B0503020204020204" charset="-122"/>
                <a:cs typeface="+mn-ea"/>
                <a:sym typeface="+mn-lt"/>
              </a:rPr>
              <a:t>设备</a:t>
            </a:r>
            <a:r>
              <a:rPr lang="zh-CN" sz="2000" dirty="0">
                <a:solidFill>
                  <a:schemeClr val="tx1"/>
                </a:solidFill>
                <a:latin typeface="微软雅黑" panose="020B0503020204020204" charset="-122"/>
                <a:ea typeface="微软雅黑" panose="020B0503020204020204" charset="-122"/>
                <a:cs typeface="+mn-ea"/>
                <a:sym typeface="+mn-lt"/>
              </a:rPr>
              <a:t>，</a:t>
            </a:r>
            <a:r>
              <a:rPr sz="2000" dirty="0">
                <a:solidFill>
                  <a:schemeClr val="tx1"/>
                </a:solidFill>
                <a:latin typeface="微软雅黑" panose="020B0503020204020204" charset="-122"/>
                <a:ea typeface="微软雅黑" panose="020B0503020204020204" charset="-122"/>
                <a:cs typeface="+mn-ea"/>
                <a:sym typeface="+mn-lt"/>
              </a:rPr>
              <a:t>总价值</a:t>
            </a:r>
            <a:r>
              <a:rPr lang="zh-CN" sz="2000" dirty="0">
                <a:solidFill>
                  <a:schemeClr val="tx1"/>
                </a:solidFill>
                <a:latin typeface="微软雅黑" panose="020B0503020204020204" charset="-122"/>
                <a:ea typeface="微软雅黑" panose="020B0503020204020204" charset="-122"/>
                <a:cs typeface="+mn-ea"/>
                <a:sym typeface="+mn-lt"/>
              </a:rPr>
              <a:t>近</a:t>
            </a:r>
            <a:r>
              <a:rPr lang="en-US" sz="2800" b="1" dirty="0">
                <a:solidFill>
                  <a:srgbClr val="FF9914"/>
                </a:solidFill>
                <a:latin typeface="微软雅黑" panose="020B0503020204020204" charset="-122"/>
                <a:ea typeface="微软雅黑" panose="020B0503020204020204" charset="-122"/>
                <a:cs typeface="+mn-ea"/>
                <a:sym typeface="+mn-lt"/>
              </a:rPr>
              <a:t>3000</a:t>
            </a:r>
            <a:r>
              <a:rPr sz="2800" dirty="0">
                <a:solidFill>
                  <a:schemeClr val="tx1"/>
                </a:solidFill>
                <a:latin typeface="微软雅黑" panose="020B0503020204020204" charset="-122"/>
                <a:ea typeface="微软雅黑" panose="020B0503020204020204" charset="-122"/>
                <a:cs typeface="+mn-ea"/>
                <a:sym typeface="+mn-lt"/>
              </a:rPr>
              <a:t>万</a:t>
            </a:r>
            <a:r>
              <a:rPr lang="zh-CN" sz="2800" dirty="0">
                <a:solidFill>
                  <a:schemeClr val="tx1"/>
                </a:solidFill>
                <a:latin typeface="微软雅黑" panose="020B0503020204020204" charset="-122"/>
                <a:ea typeface="微软雅黑" panose="020B0503020204020204" charset="-122"/>
                <a:cs typeface="+mn-ea"/>
                <a:sym typeface="+mn-lt"/>
              </a:rPr>
              <a:t>元</a:t>
            </a:r>
            <a:r>
              <a:rPr sz="2000" dirty="0">
                <a:solidFill>
                  <a:schemeClr val="tx1"/>
                </a:solidFill>
                <a:latin typeface="微软雅黑" panose="020B0503020204020204" charset="-122"/>
                <a:ea typeface="微软雅黑" panose="020B0503020204020204" charset="-122"/>
                <a:cs typeface="+mn-ea"/>
                <a:sym typeface="+mn-lt"/>
              </a:rPr>
              <a:t>。</a:t>
            </a:r>
            <a:r>
              <a:rPr lang="zh-CN" sz="2000" dirty="0">
                <a:solidFill>
                  <a:schemeClr val="tx1"/>
                </a:solidFill>
                <a:latin typeface="微软雅黑" panose="020B0503020204020204" charset="-122"/>
                <a:ea typeface="微软雅黑" panose="020B0503020204020204" charset="-122"/>
                <a:cs typeface="+mn-ea"/>
                <a:sym typeface="+mn-lt"/>
              </a:rPr>
              <a:t>二期建设正在进行中，拟采购设备金额约</a:t>
            </a:r>
            <a:r>
              <a:rPr lang="en-US" sz="2800" b="1" dirty="0">
                <a:solidFill>
                  <a:srgbClr val="FF9914"/>
                </a:solidFill>
                <a:latin typeface="微软雅黑" panose="020B0503020204020204" charset="-122"/>
                <a:ea typeface="微软雅黑" panose="020B0503020204020204" charset="-122"/>
                <a:cs typeface="+mn-ea"/>
                <a:sym typeface="+mn-lt"/>
              </a:rPr>
              <a:t>6</a:t>
            </a:r>
            <a:r>
              <a:rPr lang="en-US" sz="2800" b="1" dirty="0">
                <a:solidFill>
                  <a:srgbClr val="FF9914"/>
                </a:solidFill>
                <a:latin typeface="微软雅黑" panose="020B0503020204020204" charset="-122"/>
                <a:ea typeface="微软雅黑" panose="020B0503020204020204" charset="-122"/>
                <a:cs typeface="+mn-ea"/>
                <a:sym typeface="+mn-lt"/>
              </a:rPr>
              <a:t>000</a:t>
            </a:r>
            <a:r>
              <a:rPr lang="en-US" sz="2800" dirty="0">
                <a:solidFill>
                  <a:schemeClr val="tx1"/>
                </a:solidFill>
                <a:latin typeface="微软雅黑" panose="020B0503020204020204" charset="-122"/>
                <a:ea typeface="微软雅黑" panose="020B0503020204020204" charset="-122"/>
                <a:cs typeface="+mn-ea"/>
                <a:sym typeface="+mn-lt"/>
              </a:rPr>
              <a:t>万元</a:t>
            </a:r>
            <a:r>
              <a:rPr lang="zh-CN" altLang="en-US" sz="2000" dirty="0">
                <a:solidFill>
                  <a:schemeClr val="tx1"/>
                </a:solidFill>
                <a:latin typeface="微软雅黑" panose="020B0503020204020204" charset="-122"/>
                <a:ea typeface="微软雅黑" panose="020B0503020204020204" charset="-122"/>
                <a:cs typeface="+mn-ea"/>
                <a:sym typeface="+mn-lt"/>
              </a:rPr>
              <a:t>。</a:t>
            </a:r>
            <a:endParaRPr sz="2000" dirty="0">
              <a:solidFill>
                <a:schemeClr val="tx1"/>
              </a:solidFill>
              <a:latin typeface="微软雅黑" panose="020B0503020204020204" charset="-122"/>
              <a:ea typeface="微软雅黑" panose="020B0503020204020204" charset="-122"/>
              <a:cs typeface="+mn-ea"/>
              <a:sym typeface="+mn-lt"/>
            </a:endParaRPr>
          </a:p>
          <a:p>
            <a:pPr indent="0" fontAlgn="auto">
              <a:lnSpc>
                <a:spcPct val="150000"/>
              </a:lnSpc>
            </a:pPr>
            <a:r>
              <a:rPr sz="2000" dirty="0">
                <a:solidFill>
                  <a:schemeClr val="tx1"/>
                </a:solidFill>
                <a:latin typeface="微软雅黑" panose="020B0503020204020204" charset="-122"/>
                <a:ea typeface="微软雅黑" panose="020B0503020204020204" charset="-122"/>
                <a:cs typeface="+mn-ea"/>
                <a:sym typeface="+mn-lt"/>
              </a:rPr>
              <a:t> </a:t>
            </a:r>
            <a:r>
              <a:rPr lang="en-US" sz="2000" dirty="0">
                <a:solidFill>
                  <a:schemeClr val="tx1"/>
                </a:solidFill>
                <a:latin typeface="微软雅黑" panose="020B0503020204020204" charset="-122"/>
                <a:ea typeface="微软雅黑" panose="020B0503020204020204" charset="-122"/>
                <a:cs typeface="+mn-ea"/>
                <a:sym typeface="+mn-lt"/>
              </a:rPr>
              <a:t>       </a:t>
            </a:r>
            <a:r>
              <a:rPr lang="zh-CN" sz="2000" dirty="0">
                <a:latin typeface="微软雅黑" panose="020B0503020204020204" charset="-122"/>
                <a:ea typeface="微软雅黑" panose="020B0503020204020204" charset="-122"/>
                <a:cs typeface="+mn-ea"/>
                <a:sym typeface="+mn-lt"/>
              </a:rPr>
              <a:t>现有全职人</a:t>
            </a:r>
            <a:r>
              <a:rPr sz="2000" dirty="0">
                <a:latin typeface="微软雅黑" panose="020B0503020204020204" charset="-122"/>
                <a:ea typeface="微软雅黑" panose="020B0503020204020204" charset="-122"/>
                <a:cs typeface="+mn-ea"/>
                <a:sym typeface="+mn-lt"/>
              </a:rPr>
              <a:t>员</a:t>
            </a:r>
            <a:r>
              <a:rPr lang="en-US" sz="2800" b="1" dirty="0">
                <a:solidFill>
                  <a:srgbClr val="FF9914"/>
                </a:solidFill>
                <a:latin typeface="微软雅黑" panose="020B0503020204020204" charset="-122"/>
                <a:ea typeface="微软雅黑" panose="020B0503020204020204" charset="-122"/>
                <a:cs typeface="+mn-ea"/>
                <a:sym typeface="+mn-lt"/>
              </a:rPr>
              <a:t>6</a:t>
            </a:r>
            <a:r>
              <a:rPr sz="2800" dirty="0">
                <a:latin typeface="微软雅黑" panose="020B0503020204020204" charset="-122"/>
                <a:ea typeface="微软雅黑" panose="020B0503020204020204" charset="-122"/>
                <a:cs typeface="+mn-ea"/>
                <a:sym typeface="+mn-lt"/>
              </a:rPr>
              <a:t>人</a:t>
            </a:r>
            <a:r>
              <a:rPr sz="2000" dirty="0">
                <a:latin typeface="微软雅黑" panose="020B0503020204020204" charset="-122"/>
                <a:ea typeface="微软雅黑" panose="020B0503020204020204" charset="-122"/>
                <a:cs typeface="+mn-ea"/>
                <a:sym typeface="+mn-lt"/>
              </a:rPr>
              <a:t>，平台建设与管理办公室</a:t>
            </a:r>
            <a:r>
              <a:rPr lang="en-US" sz="2000" dirty="0">
                <a:latin typeface="微软雅黑" panose="020B0503020204020204" charset="-122"/>
                <a:ea typeface="微软雅黑" panose="020B0503020204020204" charset="-122"/>
                <a:cs typeface="+mn-ea"/>
                <a:sym typeface="+mn-lt"/>
              </a:rPr>
              <a:t>2</a:t>
            </a:r>
            <a:r>
              <a:rPr sz="2000" dirty="0">
                <a:latin typeface="微软雅黑" panose="020B0503020204020204" charset="-122"/>
                <a:ea typeface="微软雅黑" panose="020B0503020204020204" charset="-122"/>
                <a:cs typeface="+mn-ea"/>
                <a:sym typeface="+mn-lt"/>
              </a:rPr>
              <a:t>人；技术支撑岗工作人员</a:t>
            </a:r>
            <a:r>
              <a:rPr lang="en-US" sz="2000" dirty="0">
                <a:latin typeface="微软雅黑" panose="020B0503020204020204" charset="-122"/>
                <a:ea typeface="微软雅黑" panose="020B0503020204020204" charset="-122"/>
                <a:cs typeface="+mn-ea"/>
                <a:sym typeface="+mn-lt"/>
              </a:rPr>
              <a:t>4</a:t>
            </a:r>
            <a:r>
              <a:rPr sz="2000" dirty="0">
                <a:latin typeface="微软雅黑" panose="020B0503020204020204" charset="-122"/>
                <a:ea typeface="微软雅黑" panose="020B0503020204020204" charset="-122"/>
                <a:cs typeface="+mn-ea"/>
                <a:sym typeface="+mn-lt"/>
              </a:rPr>
              <a:t>人。</a:t>
            </a:r>
            <a:r>
              <a:rPr lang="zh-CN" sz="2000" dirty="0">
                <a:latin typeface="微软雅黑" panose="020B0503020204020204" charset="-122"/>
                <a:ea typeface="微软雅黑" panose="020B0503020204020204" charset="-122"/>
                <a:cs typeface="+mn-ea"/>
                <a:sym typeface="+mn-lt"/>
              </a:rPr>
              <a:t>还有</a:t>
            </a:r>
            <a:r>
              <a:rPr lang="en-US" altLang="zh-CN" sz="2000" dirty="0">
                <a:latin typeface="微软雅黑" panose="020B0503020204020204" charset="-122"/>
                <a:ea typeface="微软雅黑" panose="020B0503020204020204" charset="-122"/>
                <a:cs typeface="+mn-ea"/>
                <a:sym typeface="+mn-lt"/>
              </a:rPr>
              <a:t>2</a:t>
            </a:r>
            <a:r>
              <a:rPr lang="zh-CN" altLang="en-US" sz="2000" dirty="0">
                <a:solidFill>
                  <a:schemeClr val="tx1"/>
                </a:solidFill>
                <a:latin typeface="微软雅黑" panose="020B0503020204020204" charset="-122"/>
                <a:ea typeface="微软雅黑" panose="020B0503020204020204" charset="-122"/>
                <a:cs typeface="+mn-ea"/>
                <a:sym typeface="+mn-lt"/>
              </a:rPr>
              <a:t>名</a:t>
            </a:r>
            <a:r>
              <a:rPr lang="zh-CN" altLang="en-US" sz="2000" dirty="0">
                <a:latin typeface="微软雅黑" panose="020B0503020204020204" charset="-122"/>
                <a:ea typeface="微软雅黑" panose="020B0503020204020204" charset="-122"/>
                <a:cs typeface="+mn-ea"/>
                <a:sym typeface="+mn-lt"/>
              </a:rPr>
              <a:t>工程师已完成招聘，待入职。</a:t>
            </a:r>
            <a:endParaRPr lang="zh-CN" altLang="en-US" sz="2000" dirty="0">
              <a:solidFill>
                <a:schemeClr val="tx1"/>
              </a:solidFill>
              <a:latin typeface="微软雅黑" panose="020B0503020204020204" charset="-122"/>
              <a:ea typeface="微软雅黑" panose="020B0503020204020204" charset="-122"/>
              <a:cs typeface="+mn-ea"/>
              <a:sym typeface="+mn-lt"/>
            </a:endParaRPr>
          </a:p>
        </p:txBody>
      </p:sp>
      <p:graphicFrame>
        <p:nvGraphicFramePr>
          <p:cNvPr id="2" name="表格 1"/>
          <p:cNvGraphicFramePr/>
          <p:nvPr/>
        </p:nvGraphicFramePr>
        <p:xfrm>
          <a:off x="4306570" y="1283335"/>
          <a:ext cx="9569450" cy="4088130"/>
        </p:xfrm>
        <a:graphic>
          <a:graphicData uri="http://schemas.openxmlformats.org/drawingml/2006/table">
            <a:tbl>
              <a:tblPr/>
              <a:tblGrid>
                <a:gridCol w="502920"/>
                <a:gridCol w="2430145"/>
                <a:gridCol w="3099435"/>
                <a:gridCol w="660400"/>
                <a:gridCol w="660400"/>
              </a:tblGrid>
              <a:tr h="417830">
                <a:tc>
                  <a:txBody>
                    <a:bodyPr/>
                    <a:p>
                      <a:pPr algn="ctr" fontAlgn="ctr"/>
                      <a:r>
                        <a:rPr lang="zh-CN" altLang="en-US" sz="1200" b="1" i="0">
                          <a:solidFill>
                            <a:srgbClr val="000000"/>
                          </a:solidFill>
                          <a:latin typeface="等线" panose="02010600030101010101" charset="-122"/>
                          <a:ea typeface="等线" panose="02010600030101010101" charset="-122"/>
                        </a:rPr>
                        <a:t>序号</a:t>
                      </a:r>
                      <a:endParaRPr lang="zh-CN" altLang="en-US" sz="1200" b="1"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等线" panose="02010600030101010101" charset="-122"/>
                          <a:ea typeface="等线" panose="02010600030101010101" charset="-122"/>
                        </a:rPr>
                        <a:t>设备名称</a:t>
                      </a:r>
                      <a:endParaRPr lang="zh-CN" altLang="en-US" sz="1200" b="1"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等线" panose="02010600030101010101" charset="-122"/>
                          <a:ea typeface="等线" panose="02010600030101010101" charset="-122"/>
                        </a:rPr>
                        <a:t>品牌</a:t>
                      </a:r>
                      <a:r>
                        <a:rPr lang="en-US" altLang="zh-CN" sz="1200" b="1" i="0">
                          <a:solidFill>
                            <a:srgbClr val="000000"/>
                          </a:solidFill>
                          <a:latin typeface="等线" panose="02010600030101010101" charset="-122"/>
                          <a:ea typeface="等线" panose="02010600030101010101" charset="-122"/>
                        </a:rPr>
                        <a:t>/</a:t>
                      </a:r>
                      <a:r>
                        <a:rPr lang="zh-CN" altLang="en-US" sz="1200" b="1" i="0">
                          <a:solidFill>
                            <a:srgbClr val="000000"/>
                          </a:solidFill>
                          <a:latin typeface="等线" panose="02010600030101010101" charset="-122"/>
                          <a:ea typeface="等线" panose="02010600030101010101" charset="-122"/>
                        </a:rPr>
                        <a:t>型号</a:t>
                      </a:r>
                      <a:endParaRPr lang="zh-CN" altLang="en-US" sz="1200" b="1"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等线" panose="02010600030101010101" charset="-122"/>
                          <a:ea typeface="等线" panose="02010600030101010101" charset="-122"/>
                        </a:rPr>
                        <a:t>设备原值（万元）</a:t>
                      </a:r>
                      <a:endParaRPr lang="zh-CN" altLang="en-US" sz="1200" b="1"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等线" panose="02010600030101010101" charset="-122"/>
                          <a:ea typeface="等线" panose="02010600030101010101" charset="-122"/>
                        </a:rPr>
                        <a:t>所属平台</a:t>
                      </a:r>
                      <a:endParaRPr lang="zh-CN" altLang="en-US" sz="1200" b="1"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1</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微立体超高精度加工系统</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MicroArch </a:t>
                      </a:r>
                      <a:r>
                        <a:rPr lang="en-US" altLang="zh-CN" sz="1200" b="0" i="0">
                          <a:solidFill>
                            <a:srgbClr val="000000"/>
                          </a:solidFill>
                          <a:latin typeface="等线" panose="02010600030101010101" charset="-122"/>
                          <a:ea typeface="等线" panose="02010600030101010101" charset="-122"/>
                        </a:rPr>
                        <a:t>S230</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284.00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4">
                  <a:txBody>
                    <a:bodyPr/>
                    <a:p>
                      <a:pPr algn="ctr" fontAlgn="ctr"/>
                      <a:r>
                        <a:rPr lang="zh-CN" altLang="en-US" sz="1200" b="1" i="0">
                          <a:solidFill>
                            <a:srgbClr val="000000"/>
                          </a:solidFill>
                          <a:latin typeface="等线" panose="02010600030101010101" charset="-122"/>
                          <a:ea typeface="等线" panose="02010600030101010101" charset="-122"/>
                        </a:rPr>
                        <a:t>先进制造平台</a:t>
                      </a:r>
                      <a:endParaRPr lang="zh-CN" altLang="en-US" sz="1200" b="1"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2</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十微米高精度</a:t>
                      </a:r>
                      <a:r>
                        <a:rPr lang="en-US" altLang="zh-CN" sz="1200" b="0" i="0">
                          <a:solidFill>
                            <a:srgbClr val="000000"/>
                          </a:solidFill>
                          <a:latin typeface="等线" panose="02010600030101010101" charset="-122"/>
                          <a:ea typeface="等线" panose="02010600030101010101" charset="-122"/>
                        </a:rPr>
                        <a:t>3D</a:t>
                      </a:r>
                      <a:r>
                        <a:rPr lang="zh-CN" altLang="en-US" sz="1200" b="0" i="0">
                          <a:solidFill>
                            <a:srgbClr val="000000"/>
                          </a:solidFill>
                          <a:latin typeface="等线" panose="02010600030101010101" charset="-122"/>
                          <a:ea typeface="等线" panose="02010600030101010101" charset="-122"/>
                        </a:rPr>
                        <a:t>打印机</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MicroArch </a:t>
                      </a:r>
                      <a:r>
                        <a:rPr lang="en-US" altLang="zh-CN" sz="1200" b="0" i="0">
                          <a:solidFill>
                            <a:srgbClr val="000000"/>
                          </a:solidFill>
                          <a:latin typeface="等线" panose="02010600030101010101" charset="-122"/>
                          <a:ea typeface="等线" panose="02010600030101010101" charset="-122"/>
                        </a:rPr>
                        <a:t>S240</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97.00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3</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百微米级</a:t>
                      </a:r>
                      <a:r>
                        <a:rPr lang="en-US" altLang="zh-CN" sz="1200" b="0" i="0">
                          <a:solidFill>
                            <a:srgbClr val="000000"/>
                          </a:solidFill>
                          <a:latin typeface="等线" panose="02010600030101010101" charset="-122"/>
                          <a:ea typeface="等线" panose="02010600030101010101" charset="-122"/>
                        </a:rPr>
                        <a:t>3D</a:t>
                      </a:r>
                      <a:r>
                        <a:rPr lang="zh-CN" altLang="en-US" sz="1200" b="0" i="0">
                          <a:solidFill>
                            <a:srgbClr val="000000"/>
                          </a:solidFill>
                          <a:latin typeface="等线" panose="02010600030101010101" charset="-122"/>
                          <a:ea typeface="等线" panose="02010600030101010101" charset="-122"/>
                        </a:rPr>
                        <a:t>打印机</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Formlab </a:t>
                      </a:r>
                      <a:r>
                        <a:rPr lang="en-US" altLang="zh-CN" sz="1200" b="0" i="0">
                          <a:solidFill>
                            <a:srgbClr val="000000"/>
                          </a:solidFill>
                          <a:latin typeface="等线" panose="02010600030101010101" charset="-122"/>
                          <a:ea typeface="等线" panose="02010600030101010101" charset="-122"/>
                        </a:rPr>
                        <a:t>3BL</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29.00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234950">
                <a:tc>
                  <a:txBody>
                    <a:bodyPr/>
                    <a:p>
                      <a:pPr algn="ctr" fontAlgn="ctr"/>
                      <a:r>
                        <a:rPr lang="en-US" altLang="zh-CN" sz="1200" b="0" i="0">
                          <a:solidFill>
                            <a:srgbClr val="000000"/>
                          </a:solidFill>
                          <a:latin typeface="等线" panose="02010600030101010101" charset="-122"/>
                          <a:ea typeface="等线" panose="02010600030101010101" charset="-122"/>
                        </a:rPr>
                        <a:t>4</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扫描电子显微镜</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ThermoApreo </a:t>
                      </a:r>
                      <a:r>
                        <a:rPr lang="en-US" altLang="zh-CN" sz="1200" b="0" i="0">
                          <a:solidFill>
                            <a:srgbClr val="000000"/>
                          </a:solidFill>
                          <a:latin typeface="等线" panose="02010600030101010101" charset="-122"/>
                          <a:ea typeface="等线" panose="02010600030101010101" charset="-122"/>
                        </a:rPr>
                        <a:t>2S</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339.80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5</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激光共聚焦荧光显微镜</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LEICA STELLARIS </a:t>
                      </a:r>
                      <a:r>
                        <a:rPr lang="en-US" altLang="zh-CN" sz="1200" b="0" i="0">
                          <a:solidFill>
                            <a:srgbClr val="000000"/>
                          </a:solidFill>
                          <a:latin typeface="等线" panose="02010600030101010101" charset="-122"/>
                          <a:ea typeface="等线" panose="02010600030101010101" charset="-122"/>
                        </a:rPr>
                        <a:t>5</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364.60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5">
                  <a:txBody>
                    <a:bodyPr/>
                    <a:p>
                      <a:pPr algn="ctr" fontAlgn="ctr"/>
                      <a:r>
                        <a:rPr lang="zh-CN" altLang="en-US" sz="1200" b="1" i="0">
                          <a:solidFill>
                            <a:srgbClr val="000000"/>
                          </a:solidFill>
                          <a:latin typeface="等线" panose="02010600030101010101" charset="-122"/>
                          <a:ea typeface="等线" panose="02010600030101010101" charset="-122"/>
                        </a:rPr>
                        <a:t>生物医药平台</a:t>
                      </a:r>
                      <a:endParaRPr lang="zh-CN" altLang="en-US" sz="1200" b="1"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6</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冷冻切片机</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LEICA CM3050 </a:t>
                      </a:r>
                      <a:r>
                        <a:rPr lang="en-US" altLang="zh-CN" sz="1200" b="0" i="0">
                          <a:solidFill>
                            <a:srgbClr val="000000"/>
                          </a:solidFill>
                          <a:latin typeface="等线" panose="02010600030101010101" charset="-122"/>
                          <a:ea typeface="等线" panose="02010600030101010101" charset="-122"/>
                        </a:rPr>
                        <a:t>S</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52.50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7</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Piuma</a:t>
                      </a:r>
                      <a:r>
                        <a:rPr lang="zh-CN" altLang="en-US" sz="1200" b="0" i="0">
                          <a:solidFill>
                            <a:srgbClr val="000000"/>
                          </a:solidFill>
                          <a:latin typeface="等线" panose="02010600030101010101" charset="-122"/>
                          <a:ea typeface="等线" panose="02010600030101010101" charset="-122"/>
                        </a:rPr>
                        <a:t>纳米压痕仪</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Optics </a:t>
                      </a:r>
                      <a:r>
                        <a:rPr lang="en-US" altLang="zh-CN" sz="1200" b="0" i="0">
                          <a:solidFill>
                            <a:srgbClr val="000000"/>
                          </a:solidFill>
                          <a:latin typeface="等线" panose="02010600030101010101" charset="-122"/>
                          <a:ea typeface="等线" panose="02010600030101010101" charset="-122"/>
                        </a:rPr>
                        <a:t>11</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59.80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8</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流式细胞仪</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FACSCelesta</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128.00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9</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全功能荧光光谱仪</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FS5</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99.50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234950">
                <a:tc>
                  <a:txBody>
                    <a:bodyPr/>
                    <a:p>
                      <a:pPr algn="ctr" fontAlgn="ctr"/>
                      <a:r>
                        <a:rPr lang="en-US" altLang="zh-CN" sz="1200" b="0" i="0">
                          <a:solidFill>
                            <a:srgbClr val="000000"/>
                          </a:solidFill>
                          <a:latin typeface="等线" panose="02010600030101010101" charset="-122"/>
                          <a:ea typeface="等线" panose="02010600030101010101" charset="-122"/>
                        </a:rPr>
                        <a:t>10</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半导体分析仪</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KEITHLEY</a:t>
                      </a:r>
                      <a:r>
                        <a:rPr lang="zh-CN" altLang="en-US" sz="1200" b="0" i="0">
                          <a:solidFill>
                            <a:srgbClr val="000000"/>
                          </a:solidFill>
                          <a:latin typeface="等线" panose="02010600030101010101" charset="-122"/>
                          <a:ea typeface="等线" panose="02010600030101010101" charset="-122"/>
                        </a:rPr>
                        <a:t>，</a:t>
                      </a:r>
                      <a:r>
                        <a:rPr lang="en-US" altLang="zh-CN" sz="1200" b="0" i="0">
                          <a:solidFill>
                            <a:srgbClr val="000000"/>
                          </a:solidFill>
                          <a:latin typeface="等线" panose="02010600030101010101" charset="-122"/>
                          <a:ea typeface="等线" panose="02010600030101010101" charset="-122"/>
                        </a:rPr>
                        <a:t>4200A-SCS</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96.50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11">
                  <a:txBody>
                    <a:bodyPr/>
                    <a:p>
                      <a:pPr algn="ctr" fontAlgn="ctr"/>
                      <a:r>
                        <a:rPr lang="zh-CN" altLang="en-US" sz="1200" b="1" i="0">
                          <a:solidFill>
                            <a:srgbClr val="000000"/>
                          </a:solidFill>
                          <a:latin typeface="等线" panose="02010600030101010101" charset="-122"/>
                          <a:ea typeface="等线" panose="02010600030101010101" charset="-122"/>
                        </a:rPr>
                        <a:t>综合科研仪器平台</a:t>
                      </a:r>
                      <a:endParaRPr lang="zh-CN" altLang="en-US" sz="1200" b="1"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11</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高精度超快紫外皮秒加工系统</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大族激光，</a:t>
                      </a:r>
                      <a:r>
                        <a:rPr lang="en-US" altLang="zh-CN" sz="1200" b="0" i="0">
                          <a:solidFill>
                            <a:srgbClr val="000000"/>
                          </a:solidFill>
                          <a:latin typeface="等线" panose="02010600030101010101" charset="-122"/>
                          <a:ea typeface="等线" panose="02010600030101010101" charset="-122"/>
                        </a:rPr>
                        <a:t>DZ-PS2000</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118.80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12</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激光</a:t>
                      </a:r>
                      <a:r>
                        <a:rPr lang="en-US" altLang="zh-CN" sz="1200" b="0" i="0">
                          <a:solidFill>
                            <a:srgbClr val="000000"/>
                          </a:solidFill>
                          <a:latin typeface="等线" panose="02010600030101010101" charset="-122"/>
                          <a:ea typeface="等线" panose="02010600030101010101" charset="-122"/>
                        </a:rPr>
                        <a:t>3D</a:t>
                      </a:r>
                      <a:r>
                        <a:rPr lang="zh-CN" altLang="en-US" sz="1200" b="0" i="0">
                          <a:solidFill>
                            <a:srgbClr val="000000"/>
                          </a:solidFill>
                          <a:latin typeface="等线" panose="02010600030101010101" charset="-122"/>
                          <a:ea typeface="等线" panose="02010600030101010101" charset="-122"/>
                        </a:rPr>
                        <a:t>成像显微镜</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蔡司，</a:t>
                      </a:r>
                      <a:r>
                        <a:rPr lang="en-US" altLang="zh-CN" sz="1200" b="0" i="0">
                          <a:solidFill>
                            <a:srgbClr val="000000"/>
                          </a:solidFill>
                          <a:latin typeface="等线" panose="02010600030101010101" charset="-122"/>
                          <a:ea typeface="等线" panose="02010600030101010101" charset="-122"/>
                        </a:rPr>
                        <a:t>LSM 900</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185.00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13</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台式电子万能试验机</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岛津，</a:t>
                      </a:r>
                      <a:r>
                        <a:rPr lang="en-US" altLang="zh-CN" sz="1200" b="0" i="0">
                          <a:solidFill>
                            <a:srgbClr val="000000"/>
                          </a:solidFill>
                          <a:latin typeface="等线" panose="02010600030101010101" charset="-122"/>
                          <a:ea typeface="等线" panose="02010600030101010101" charset="-122"/>
                        </a:rPr>
                        <a:t>AGX-10kNV</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52.45</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14</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场发射环境扫描电子显微镜</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Thermo/Quattro S</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299.00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15</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拉曼光谱仪</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Renishaw/inVia</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168.00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16</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多功能高分辨原子力显微镜</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Bruker/Dimension ICON</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263.00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17</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表面电位分析仪</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Anton Paar/Surpass 3</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71.60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18</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红外分析仪</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Thermo/iN10</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92.50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19</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流变仪</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Anton Paar/MCR302e</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86.00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77800">
                <a:tc>
                  <a:txBody>
                    <a:bodyPr/>
                    <a:p>
                      <a:pPr algn="ctr" fontAlgn="ctr"/>
                      <a:r>
                        <a:rPr lang="en-US" altLang="zh-CN" sz="1200" b="0" i="0">
                          <a:solidFill>
                            <a:srgbClr val="000000"/>
                          </a:solidFill>
                          <a:latin typeface="等线" panose="02010600030101010101" charset="-122"/>
                          <a:ea typeface="等线" panose="02010600030101010101" charset="-122"/>
                        </a:rPr>
                        <a:t>20</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等线" panose="02010600030101010101" charset="-122"/>
                          <a:ea typeface="等线" panose="02010600030101010101" charset="-122"/>
                        </a:rPr>
                        <a:t>电感耦合等离子体发射光谱仪</a:t>
                      </a:r>
                      <a:endParaRPr lang="zh-CN" altLang="en-US"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Perkin Elmer/Avio 220 Max</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等线" panose="02010600030101010101" charset="-122"/>
                          <a:ea typeface="等线" panose="02010600030101010101" charset="-122"/>
                        </a:rPr>
                        <a:t>64.80</a:t>
                      </a:r>
                      <a:r>
                        <a:rPr lang="en-US" altLang="zh-CN" sz="1200" b="0" i="0">
                          <a:solidFill>
                            <a:srgbClr val="000000"/>
                          </a:solidFill>
                          <a:latin typeface="等线" panose="02010600030101010101" charset="-122"/>
                          <a:ea typeface="等线" panose="02010600030101010101" charset="-122"/>
                        </a:rPr>
                        <a:t> </a:t>
                      </a:r>
                      <a:endParaRPr lang="en-US" altLang="zh-CN" sz="1200" b="0" i="0">
                        <a:solidFill>
                          <a:srgbClr val="000000"/>
                        </a:solidFill>
                        <a:latin typeface="等线" panose="02010600030101010101" charset="-122"/>
                        <a:ea typeface="等线" panose="02010600030101010101" charset="-122"/>
                      </a:endParaRPr>
                    </a:p>
                  </a:txBody>
                  <a:tcPr marL="6667" marR="6667" marT="666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335867" y="260648"/>
            <a:ext cx="11424763" cy="780776"/>
            <a:chOff x="251900" y="195486"/>
            <a:chExt cx="8568572" cy="585582"/>
          </a:xfrm>
        </p:grpSpPr>
        <p:cxnSp>
          <p:nvCxnSpPr>
            <p:cNvPr id="78" name="直接连接符 77"/>
            <p:cNvCxnSpPr/>
            <p:nvPr/>
          </p:nvCxnSpPr>
          <p:spPr>
            <a:xfrm flipH="1">
              <a:off x="1208857" y="684095"/>
              <a:ext cx="7611615"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5477827" cy="376238"/>
            </a:xfrm>
            <a:prstGeom prst="rect">
              <a:avLst/>
            </a:prstGeom>
          </p:spPr>
          <p:txBody>
            <a:bodyPr wrap="none">
              <a:spAutoFit/>
            </a:bodyPr>
            <a:lstStyle/>
            <a:p>
              <a:pPr algn="l" defTabSz="913765">
                <a:spcBef>
                  <a:spcPts val="0"/>
                </a:spcBef>
                <a:spcAft>
                  <a:spcPts val="0"/>
                </a:spcAft>
                <a:defRPr/>
              </a:pP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大型仪器开放共享管理系统（简称</a:t>
              </a:r>
              <a:r>
                <a:rPr lang="en-US" altLang="zh-CN"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a:t>
              </a: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大仪系统</a:t>
              </a:r>
              <a:r>
                <a:rPr lang="en-US" altLang="zh-CN"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a:t>
              </a:r>
              <a:r>
                <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rPr>
                <a:t>）</a:t>
              </a:r>
              <a:endParaRPr lang="zh-CN" altLang="en-US" sz="2665" b="1" kern="0" dirty="0">
                <a:solidFill>
                  <a:srgbClr val="376092"/>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0" name="组合 79"/>
            <p:cNvGrpSpPr/>
            <p:nvPr/>
          </p:nvGrpSpPr>
          <p:grpSpPr>
            <a:xfrm>
              <a:off x="251900" y="195486"/>
              <a:ext cx="887938" cy="585582"/>
              <a:chOff x="562441" y="531294"/>
              <a:chExt cx="2322326" cy="1531540"/>
            </a:xfrm>
          </p:grpSpPr>
          <p:sp>
            <p:nvSpPr>
              <p:cNvPr id="82" name="圆角矩形 81"/>
              <p:cNvSpPr/>
              <p:nvPr/>
            </p:nvSpPr>
            <p:spPr>
              <a:xfrm rot="2700000">
                <a:off x="613474" y="711955"/>
                <a:ext cx="704611" cy="704611"/>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3" name="圆角矩形 82"/>
              <p:cNvSpPr/>
              <p:nvPr/>
            </p:nvSpPr>
            <p:spPr>
              <a:xfrm rot="2700000">
                <a:off x="1043261" y="555179"/>
                <a:ext cx="1041378" cy="1041378"/>
              </a:xfrm>
              <a:prstGeom prst="roundRect">
                <a:avLst>
                  <a:gd name="adj" fmla="val 4810"/>
                </a:avLst>
              </a:prstGeom>
              <a:solidFill>
                <a:schemeClr val="accent1">
                  <a:lumMod val="75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圆角矩形 83"/>
              <p:cNvSpPr/>
              <p:nvPr/>
            </p:nvSpPr>
            <p:spPr>
              <a:xfrm rot="2700000">
                <a:off x="2386142" y="531294"/>
                <a:ext cx="498625" cy="498625"/>
              </a:xfrm>
              <a:prstGeom prst="roundRect">
                <a:avLst>
                  <a:gd name="adj" fmla="val 4810"/>
                </a:avLst>
              </a:prstGeom>
              <a:solidFill>
                <a:schemeClr val="bg1">
                  <a:lumMod val="50000"/>
                </a:schemeClr>
              </a:soli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圆角矩形 84"/>
              <p:cNvSpPr/>
              <p:nvPr/>
            </p:nvSpPr>
            <p:spPr>
              <a:xfrm rot="2700000">
                <a:off x="2149679" y="1381541"/>
                <a:ext cx="432486" cy="432486"/>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6" name="圆角矩形 85"/>
              <p:cNvSpPr/>
              <p:nvPr/>
            </p:nvSpPr>
            <p:spPr>
              <a:xfrm rot="2700000">
                <a:off x="562441" y="1843807"/>
                <a:ext cx="219027" cy="219027"/>
              </a:xfrm>
              <a:prstGeom prst="roundRect">
                <a:avLst>
                  <a:gd name="adj" fmla="val 4810"/>
                </a:avLst>
              </a:prstGeom>
              <a:gradFill>
                <a:gsLst>
                  <a:gs pos="0">
                    <a:srgbClr val="F2F2F2"/>
                  </a:gs>
                  <a:gs pos="100000">
                    <a:srgbClr val="DBDBDB"/>
                  </a:gs>
                </a:gsLst>
                <a:lin ang="16800000" scaled="0"/>
              </a:gradFill>
              <a:ln>
                <a:noFill/>
              </a:ln>
              <a:effectLst>
                <a:outerShdw blurRad="63500" dist="63500" dir="5400000" algn="t" rotWithShape="0">
                  <a:schemeClr val="tx1">
                    <a:lumMod val="65000"/>
                    <a:lumOff val="3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4"/>
              <p:cNvSpPr txBox="1"/>
              <p:nvPr/>
            </p:nvSpPr>
            <p:spPr>
              <a:xfrm>
                <a:off x="1255244" y="617339"/>
                <a:ext cx="607848" cy="90305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1"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pic>
        <p:nvPicPr>
          <p:cNvPr id="14" name="图片 13"/>
          <p:cNvPicPr>
            <a:picLocks noChangeAspect="1"/>
          </p:cNvPicPr>
          <p:nvPr/>
        </p:nvPicPr>
        <p:blipFill>
          <a:blip r:embed="rId1"/>
          <a:stretch>
            <a:fillRect/>
          </a:stretch>
        </p:blipFill>
        <p:spPr>
          <a:xfrm>
            <a:off x="9458960" y="4798695"/>
            <a:ext cx="2098675" cy="860425"/>
          </a:xfrm>
          <a:prstGeom prst="rect">
            <a:avLst/>
          </a:prstGeom>
        </p:spPr>
      </p:pic>
      <p:pic>
        <p:nvPicPr>
          <p:cNvPr id="5" name="图片 4"/>
          <p:cNvPicPr>
            <a:picLocks noChangeAspect="1"/>
          </p:cNvPicPr>
          <p:nvPr/>
        </p:nvPicPr>
        <p:blipFill>
          <a:blip r:embed="rId2"/>
          <a:stretch>
            <a:fillRect/>
          </a:stretch>
        </p:blipFill>
        <p:spPr>
          <a:xfrm>
            <a:off x="641985" y="3305175"/>
            <a:ext cx="4349750" cy="2476500"/>
          </a:xfrm>
          <a:prstGeom prst="rect">
            <a:avLst/>
          </a:prstGeom>
        </p:spPr>
      </p:pic>
      <p:sp>
        <p:nvSpPr>
          <p:cNvPr id="23" name="椭圆 22"/>
          <p:cNvSpPr/>
          <p:nvPr>
            <p:custDataLst>
              <p:tags r:id="rId3"/>
            </p:custDataLst>
          </p:nvPr>
        </p:nvSpPr>
        <p:spPr>
          <a:xfrm>
            <a:off x="3396615" y="1961515"/>
            <a:ext cx="6450330" cy="2233930"/>
          </a:xfrm>
          <a:prstGeom prst="ellipse">
            <a:avLst/>
          </a:prstGeom>
          <a:gradFill>
            <a:gsLst>
              <a:gs pos="0">
                <a:srgbClr val="FFFFFF">
                  <a:alpha val="0"/>
                </a:srgbClr>
              </a:gs>
              <a:gs pos="52000">
                <a:schemeClr val="accent1">
                  <a:lumMod val="20000"/>
                  <a:lumOff val="80000"/>
                  <a:alpha val="15000"/>
                </a:schemeClr>
              </a:gs>
            </a:gsLst>
            <a:lin ang="5400000" scaled="0"/>
          </a:gradFill>
          <a:ln w="6350">
            <a:solidFill>
              <a:schemeClr val="accent1">
                <a:alpha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4" name="椭圆 23"/>
          <p:cNvSpPr/>
          <p:nvPr>
            <p:custDataLst>
              <p:tags r:id="rId4"/>
            </p:custDataLst>
          </p:nvPr>
        </p:nvSpPr>
        <p:spPr>
          <a:xfrm>
            <a:off x="3783965" y="1961515"/>
            <a:ext cx="5674995" cy="1913890"/>
          </a:xfrm>
          <a:prstGeom prst="ellipse">
            <a:avLst/>
          </a:prstGeom>
          <a:gradFill>
            <a:gsLst>
              <a:gs pos="0">
                <a:srgbClr val="FFFFFF">
                  <a:alpha val="0"/>
                </a:srgbClr>
              </a:gs>
              <a:gs pos="81000">
                <a:schemeClr val="accent1">
                  <a:lumMod val="20000"/>
                  <a:lumOff val="80000"/>
                  <a:alpha val="25000"/>
                </a:schemeClr>
              </a:gs>
            </a:gsLst>
            <a:lin ang="5400000" scaled="0"/>
          </a:gradFill>
          <a:ln w="6350">
            <a:solidFill>
              <a:schemeClr val="accent1">
                <a:alpha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6" name="椭圆 25"/>
          <p:cNvSpPr/>
          <p:nvPr>
            <p:custDataLst>
              <p:tags r:id="rId5"/>
            </p:custDataLst>
          </p:nvPr>
        </p:nvSpPr>
        <p:spPr>
          <a:xfrm>
            <a:off x="4373245" y="1961515"/>
            <a:ext cx="4496435" cy="1504950"/>
          </a:xfrm>
          <a:prstGeom prst="ellipse">
            <a:avLst/>
          </a:prstGeom>
          <a:gradFill>
            <a:gsLst>
              <a:gs pos="0">
                <a:srgbClr val="FFFFFF">
                  <a:alpha val="0"/>
                </a:srgbClr>
              </a:gs>
              <a:gs pos="77000">
                <a:schemeClr val="accent1">
                  <a:lumMod val="20000"/>
                  <a:lumOff val="80000"/>
                  <a:alpha val="40000"/>
                </a:schemeClr>
              </a:gs>
            </a:gsLst>
            <a:lin ang="5400000" scaled="0"/>
          </a:gradFill>
          <a:ln w="6350">
            <a:solidFill>
              <a:schemeClr val="accent1">
                <a:alpha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8" name="圆角矩形 27"/>
          <p:cNvSpPr/>
          <p:nvPr>
            <p:custDataLst>
              <p:tags r:id="rId6"/>
            </p:custDataLst>
          </p:nvPr>
        </p:nvSpPr>
        <p:spPr>
          <a:xfrm>
            <a:off x="1965960" y="2802890"/>
            <a:ext cx="1515745" cy="401955"/>
          </a:xfrm>
          <a:prstGeom prst="roundRect">
            <a:avLst>
              <a:gd name="adj" fmla="val 50000"/>
            </a:avLst>
          </a:prstGeom>
          <a:gradFill>
            <a:gsLst>
              <a:gs pos="0">
                <a:schemeClr val="accent1">
                  <a:lumMod val="40000"/>
                  <a:lumOff val="60000"/>
                </a:schemeClr>
              </a:gs>
              <a:gs pos="48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solidFill>
                  <a:srgbClr val="FFFFFF"/>
                </a:solidFill>
                <a:uFillTx/>
                <a:latin typeface="+mn-ea"/>
                <a:cs typeface="+mn-ea"/>
                <a:sym typeface="+mn-ea"/>
              </a:rPr>
              <a:t>物</a:t>
            </a:r>
            <a:endParaRPr lang="zh-CN" altLang="en-US" sz="1600" b="1">
              <a:solidFill>
                <a:srgbClr val="FFFFFF"/>
              </a:solidFill>
              <a:uFillTx/>
              <a:latin typeface="+mn-ea"/>
              <a:cs typeface="+mn-ea"/>
              <a:sym typeface="+mn-ea"/>
            </a:endParaRPr>
          </a:p>
        </p:txBody>
      </p:sp>
      <p:sp>
        <p:nvSpPr>
          <p:cNvPr id="30" name="椭圆 29"/>
          <p:cNvSpPr>
            <a:spLocks noChangeAspect="1"/>
          </p:cNvSpPr>
          <p:nvPr>
            <p:custDataLst>
              <p:tags r:id="rId7"/>
            </p:custDataLst>
          </p:nvPr>
        </p:nvSpPr>
        <p:spPr>
          <a:xfrm>
            <a:off x="3739515" y="2955290"/>
            <a:ext cx="95885" cy="95885"/>
          </a:xfrm>
          <a:prstGeom prst="ellipse">
            <a:avLst/>
          </a:prstGeom>
          <a:gradFill>
            <a:gsLst>
              <a:gs pos="4000">
                <a:schemeClr val="accent1">
                  <a:lumMod val="60000"/>
                  <a:lumOff val="40000"/>
                </a:schemeClr>
              </a:gs>
              <a:gs pos="54000">
                <a:schemeClr val="accent1"/>
              </a:gs>
            </a:gsLst>
            <a:lin ang="2700000" scaled="0"/>
          </a:gradFill>
          <a:ln w="19050">
            <a:gradFill>
              <a:gsLst>
                <a:gs pos="0">
                  <a:schemeClr val="accent1">
                    <a:lumMod val="20000"/>
                    <a:lumOff val="80000"/>
                  </a:schemeClr>
                </a:gs>
                <a:gs pos="37000">
                  <a:srgbClr val="D7E2FF">
                    <a:lumMod val="5000"/>
                    <a:lumOff val="95000"/>
                  </a:srgbClr>
                </a:gs>
                <a:gs pos="71000">
                  <a:schemeClr val="accent1">
                    <a:lumMod val="20000"/>
                    <a:lumOff val="80000"/>
                  </a:schemeClr>
                </a:gs>
                <a:gs pos="100000">
                  <a:srgbClr val="FFFFFF"/>
                </a:gs>
              </a:gsLst>
              <a:lin ang="15780000" scaled="0"/>
            </a:gradFill>
          </a:ln>
          <a:effectLst>
            <a:outerShdw blurRad="355600" algn="ctr"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思源黑体 CN Regular" panose="020B0500000000000000" charset="-122"/>
            </a:endParaRPr>
          </a:p>
        </p:txBody>
      </p:sp>
      <p:sp>
        <p:nvSpPr>
          <p:cNvPr id="18" name="圆角矩形 17"/>
          <p:cNvSpPr/>
          <p:nvPr>
            <p:custDataLst>
              <p:tags r:id="rId8"/>
            </p:custDataLst>
          </p:nvPr>
        </p:nvSpPr>
        <p:spPr>
          <a:xfrm>
            <a:off x="9756140" y="2794635"/>
            <a:ext cx="1515745" cy="401955"/>
          </a:xfrm>
          <a:prstGeom prst="roundRect">
            <a:avLst>
              <a:gd name="adj" fmla="val 50000"/>
            </a:avLst>
          </a:prstGeom>
          <a:gradFill>
            <a:gsLst>
              <a:gs pos="0">
                <a:schemeClr val="accent1">
                  <a:lumMod val="40000"/>
                  <a:lumOff val="60000"/>
                </a:schemeClr>
              </a:gs>
              <a:gs pos="48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buClrTx/>
              <a:buSzTx/>
              <a:buFontTx/>
            </a:pPr>
            <a:r>
              <a:rPr lang="zh-CN" altLang="en-US" sz="1600" b="1">
                <a:solidFill>
                  <a:srgbClr val="FFFFFF"/>
                </a:solidFill>
                <a:uFillTx/>
                <a:latin typeface="+mn-ea"/>
                <a:cs typeface="+mn-ea"/>
                <a:sym typeface="+mn-ea"/>
              </a:rPr>
              <a:t>人</a:t>
            </a:r>
            <a:endParaRPr lang="zh-CN" altLang="en-US" sz="1600" b="1">
              <a:solidFill>
                <a:srgbClr val="FFFFFF"/>
              </a:solidFill>
              <a:uFillTx/>
              <a:latin typeface="+mn-ea"/>
              <a:cs typeface="+mn-ea"/>
              <a:sym typeface="+mn-ea"/>
            </a:endParaRPr>
          </a:p>
        </p:txBody>
      </p:sp>
      <p:sp>
        <p:nvSpPr>
          <p:cNvPr id="19" name="椭圆 18"/>
          <p:cNvSpPr>
            <a:spLocks noChangeAspect="1"/>
          </p:cNvSpPr>
          <p:nvPr>
            <p:custDataLst>
              <p:tags r:id="rId9"/>
            </p:custDataLst>
          </p:nvPr>
        </p:nvSpPr>
        <p:spPr>
          <a:xfrm>
            <a:off x="9396730" y="2947035"/>
            <a:ext cx="95885" cy="95885"/>
          </a:xfrm>
          <a:prstGeom prst="ellipse">
            <a:avLst/>
          </a:prstGeom>
          <a:gradFill>
            <a:gsLst>
              <a:gs pos="4000">
                <a:schemeClr val="accent1">
                  <a:lumMod val="60000"/>
                  <a:lumOff val="40000"/>
                </a:schemeClr>
              </a:gs>
              <a:gs pos="54000">
                <a:schemeClr val="accent1"/>
              </a:gs>
            </a:gsLst>
            <a:lin ang="2700000" scaled="0"/>
          </a:gradFill>
          <a:ln w="19050">
            <a:gradFill>
              <a:gsLst>
                <a:gs pos="0">
                  <a:schemeClr val="accent1">
                    <a:lumMod val="20000"/>
                    <a:lumOff val="80000"/>
                  </a:schemeClr>
                </a:gs>
                <a:gs pos="37000">
                  <a:srgbClr val="D7E2FF">
                    <a:lumMod val="5000"/>
                    <a:lumOff val="95000"/>
                  </a:srgbClr>
                </a:gs>
                <a:gs pos="71000">
                  <a:schemeClr val="accent1">
                    <a:lumMod val="20000"/>
                    <a:lumOff val="80000"/>
                  </a:schemeClr>
                </a:gs>
                <a:gs pos="100000">
                  <a:srgbClr val="FFFFFF"/>
                </a:gs>
              </a:gsLst>
              <a:lin ang="15780000" scaled="0"/>
            </a:gradFill>
          </a:ln>
          <a:effectLst>
            <a:outerShdw blurRad="355600" algn="ctr"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p>
            <a:pPr lvl="0" algn="ctr">
              <a:buClrTx/>
              <a:buSzTx/>
              <a:buFontTx/>
            </a:pPr>
            <a:endParaRPr lang="zh-CN" altLang="en-US">
              <a:sym typeface="思源黑体 CN Regular" panose="020B0500000000000000" charset="-122"/>
            </a:endParaRPr>
          </a:p>
        </p:txBody>
      </p:sp>
      <p:sp>
        <p:nvSpPr>
          <p:cNvPr id="6" name="矩形 5"/>
          <p:cNvSpPr/>
          <p:nvPr>
            <p:custDataLst>
              <p:tags r:id="rId10"/>
            </p:custDataLst>
          </p:nvPr>
        </p:nvSpPr>
        <p:spPr>
          <a:xfrm>
            <a:off x="9703435" y="3305175"/>
            <a:ext cx="1918335" cy="1315720"/>
          </a:xfrm>
          <a:prstGeom prst="rect">
            <a:avLst/>
          </a:prstGeom>
          <a:noFill/>
        </p:spPr>
        <p:txBody>
          <a:bodyPr wrap="square" lIns="0" tIns="0" rIns="0" bIns="0" rtlCol="0" anchor="t" anchorCtr="0">
            <a:noAutofit/>
          </a:bodyPr>
          <a:p>
            <a:pPr algn="ctr">
              <a:lnSpc>
                <a:spcPct val="130000"/>
              </a:lnSpc>
              <a:spcBef>
                <a:spcPct val="0"/>
              </a:spcBef>
              <a:spcAft>
                <a:spcPct val="0"/>
              </a:spcAft>
            </a:pPr>
            <a:r>
              <a:rPr lang="zh-CN" altLang="en-US" sz="1400" dirty="0">
                <a:solidFill>
                  <a:schemeClr val="tx1">
                    <a:lumMod val="85000"/>
                    <a:lumOff val="15000"/>
                  </a:schemeClr>
                </a:solidFill>
                <a:latin typeface="+mn-ea"/>
                <a:cs typeface="+mn-ea"/>
              </a:rPr>
              <a:t>用户</a:t>
            </a:r>
            <a:endParaRPr lang="zh-CN" altLang="en-US" sz="1400" dirty="0">
              <a:solidFill>
                <a:schemeClr val="tx1">
                  <a:lumMod val="85000"/>
                  <a:lumOff val="15000"/>
                </a:schemeClr>
              </a:solidFill>
              <a:latin typeface="+mn-ea"/>
              <a:cs typeface="+mn-ea"/>
            </a:endParaRPr>
          </a:p>
          <a:p>
            <a:pPr algn="ctr">
              <a:lnSpc>
                <a:spcPct val="130000"/>
              </a:lnSpc>
              <a:spcBef>
                <a:spcPct val="0"/>
              </a:spcBef>
              <a:spcAft>
                <a:spcPct val="0"/>
              </a:spcAft>
            </a:pPr>
            <a:r>
              <a:rPr lang="zh-CN" altLang="en-US" sz="1400" dirty="0">
                <a:solidFill>
                  <a:schemeClr val="tx1">
                    <a:lumMod val="85000"/>
                    <a:lumOff val="15000"/>
                  </a:schemeClr>
                </a:solidFill>
                <a:latin typeface="+mn-ea"/>
                <a:cs typeface="+mn-ea"/>
              </a:rPr>
              <a:t>课题组长</a:t>
            </a:r>
            <a:endParaRPr lang="zh-CN" altLang="en-US" sz="1400" dirty="0">
              <a:solidFill>
                <a:schemeClr val="tx1">
                  <a:lumMod val="85000"/>
                  <a:lumOff val="15000"/>
                </a:schemeClr>
              </a:solidFill>
              <a:latin typeface="+mn-ea"/>
              <a:cs typeface="+mn-ea"/>
            </a:endParaRPr>
          </a:p>
          <a:p>
            <a:pPr algn="ctr">
              <a:lnSpc>
                <a:spcPct val="130000"/>
              </a:lnSpc>
              <a:spcBef>
                <a:spcPct val="0"/>
              </a:spcBef>
              <a:spcAft>
                <a:spcPct val="0"/>
              </a:spcAft>
            </a:pPr>
            <a:r>
              <a:rPr lang="zh-CN" altLang="en-US" sz="1400" dirty="0">
                <a:solidFill>
                  <a:schemeClr val="tx1">
                    <a:lumMod val="85000"/>
                    <a:lumOff val="15000"/>
                  </a:schemeClr>
                </a:solidFill>
                <a:latin typeface="+mn-ea"/>
                <a:cs typeface="+mn-ea"/>
              </a:rPr>
              <a:t>设备管理员</a:t>
            </a:r>
            <a:endParaRPr lang="zh-CN" altLang="en-US" sz="1400" dirty="0">
              <a:solidFill>
                <a:schemeClr val="tx1">
                  <a:lumMod val="85000"/>
                  <a:lumOff val="15000"/>
                </a:schemeClr>
              </a:solidFill>
              <a:latin typeface="+mn-ea"/>
              <a:cs typeface="+mn-ea"/>
            </a:endParaRPr>
          </a:p>
          <a:p>
            <a:pPr algn="ctr">
              <a:lnSpc>
                <a:spcPct val="130000"/>
              </a:lnSpc>
              <a:spcBef>
                <a:spcPct val="0"/>
              </a:spcBef>
              <a:spcAft>
                <a:spcPct val="0"/>
              </a:spcAft>
            </a:pPr>
            <a:r>
              <a:rPr lang="zh-CN" altLang="en-US" sz="1400" dirty="0">
                <a:solidFill>
                  <a:schemeClr val="tx1">
                    <a:lumMod val="85000"/>
                    <a:lumOff val="15000"/>
                  </a:schemeClr>
                </a:solidFill>
                <a:latin typeface="+mn-ea"/>
                <a:cs typeface="+mn-ea"/>
              </a:rPr>
              <a:t>系统管理员</a:t>
            </a:r>
            <a:endParaRPr lang="zh-CN" altLang="en-US" sz="1400" dirty="0">
              <a:solidFill>
                <a:schemeClr val="tx1">
                  <a:lumMod val="85000"/>
                  <a:lumOff val="15000"/>
                </a:schemeClr>
              </a:solidFill>
              <a:latin typeface="+mn-ea"/>
              <a:cs typeface="+mn-ea"/>
            </a:endParaRPr>
          </a:p>
        </p:txBody>
      </p:sp>
      <p:sp>
        <p:nvSpPr>
          <p:cNvPr id="7" name="圆角矩形 6"/>
          <p:cNvSpPr/>
          <p:nvPr>
            <p:custDataLst>
              <p:tags r:id="rId11"/>
            </p:custDataLst>
          </p:nvPr>
        </p:nvSpPr>
        <p:spPr>
          <a:xfrm>
            <a:off x="5863590" y="4350385"/>
            <a:ext cx="1515745" cy="401955"/>
          </a:xfrm>
          <a:prstGeom prst="roundRect">
            <a:avLst>
              <a:gd name="adj" fmla="val 50000"/>
            </a:avLst>
          </a:prstGeom>
          <a:gradFill>
            <a:gsLst>
              <a:gs pos="0">
                <a:schemeClr val="accent1">
                  <a:lumMod val="40000"/>
                  <a:lumOff val="60000"/>
                </a:schemeClr>
              </a:gs>
              <a:gs pos="48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buClrTx/>
              <a:buSzTx/>
              <a:buFontTx/>
            </a:pPr>
            <a:r>
              <a:rPr lang="zh-CN" altLang="en-US" sz="1600" b="1">
                <a:solidFill>
                  <a:srgbClr val="FFFFFF"/>
                </a:solidFill>
                <a:uFillTx/>
                <a:latin typeface="+mn-ea"/>
                <a:cs typeface="+mn-ea"/>
                <a:sym typeface="+mn-ea"/>
              </a:rPr>
              <a:t>财</a:t>
            </a:r>
            <a:endParaRPr lang="zh-CN" altLang="en-US" sz="1600" b="1">
              <a:solidFill>
                <a:srgbClr val="FFFFFF"/>
              </a:solidFill>
              <a:uFillTx/>
              <a:latin typeface="+mn-ea"/>
              <a:cs typeface="+mn-ea"/>
              <a:sym typeface="+mn-ea"/>
            </a:endParaRPr>
          </a:p>
        </p:txBody>
      </p:sp>
      <p:sp>
        <p:nvSpPr>
          <p:cNvPr id="20" name="椭圆 19"/>
          <p:cNvSpPr>
            <a:spLocks noChangeAspect="1"/>
          </p:cNvSpPr>
          <p:nvPr>
            <p:custDataLst>
              <p:tags r:id="rId12"/>
            </p:custDataLst>
          </p:nvPr>
        </p:nvSpPr>
        <p:spPr>
          <a:xfrm>
            <a:off x="6573520" y="3826510"/>
            <a:ext cx="95885" cy="95885"/>
          </a:xfrm>
          <a:prstGeom prst="ellipse">
            <a:avLst/>
          </a:prstGeom>
          <a:gradFill>
            <a:gsLst>
              <a:gs pos="4000">
                <a:schemeClr val="accent1">
                  <a:lumMod val="60000"/>
                  <a:lumOff val="40000"/>
                </a:schemeClr>
              </a:gs>
              <a:gs pos="54000">
                <a:schemeClr val="accent1"/>
              </a:gs>
            </a:gsLst>
            <a:lin ang="2700000" scaled="0"/>
          </a:gradFill>
          <a:ln w="19050">
            <a:gradFill>
              <a:gsLst>
                <a:gs pos="0">
                  <a:schemeClr val="accent1">
                    <a:lumMod val="20000"/>
                    <a:lumOff val="80000"/>
                  </a:schemeClr>
                </a:gs>
                <a:gs pos="37000">
                  <a:srgbClr val="D7E2FF">
                    <a:lumMod val="5000"/>
                    <a:lumOff val="95000"/>
                  </a:srgbClr>
                </a:gs>
                <a:gs pos="71000">
                  <a:schemeClr val="accent1">
                    <a:lumMod val="20000"/>
                    <a:lumOff val="80000"/>
                  </a:schemeClr>
                </a:gs>
                <a:gs pos="100000">
                  <a:srgbClr val="FFFFFF"/>
                </a:gs>
              </a:gsLst>
              <a:lin ang="15780000" scaled="0"/>
            </a:gradFill>
          </a:ln>
          <a:effectLst>
            <a:outerShdw blurRad="355600" algn="ctr"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p>
            <a:pPr lvl="0" algn="ctr">
              <a:buClrTx/>
              <a:buSzTx/>
              <a:buFontTx/>
            </a:pPr>
            <a:endParaRPr lang="zh-CN" altLang="en-US">
              <a:sym typeface="思源黑体 CN Regular" panose="020B0500000000000000" charset="-122"/>
            </a:endParaRPr>
          </a:p>
        </p:txBody>
      </p:sp>
      <p:sp>
        <p:nvSpPr>
          <p:cNvPr id="8" name="矩形 7"/>
          <p:cNvSpPr/>
          <p:nvPr>
            <p:custDataLst>
              <p:tags r:id="rId13"/>
            </p:custDataLst>
          </p:nvPr>
        </p:nvSpPr>
        <p:spPr>
          <a:xfrm>
            <a:off x="5662295" y="4878705"/>
            <a:ext cx="1918335" cy="1021715"/>
          </a:xfrm>
          <a:prstGeom prst="rect">
            <a:avLst/>
          </a:prstGeom>
          <a:noFill/>
        </p:spPr>
        <p:txBody>
          <a:bodyPr wrap="square" lIns="0" tIns="0" rIns="0" bIns="0" rtlCol="0" anchor="t" anchorCtr="0">
            <a:noAutofit/>
          </a:bodyPr>
          <a:p>
            <a:pPr algn="ctr">
              <a:lnSpc>
                <a:spcPct val="130000"/>
              </a:lnSpc>
              <a:spcBef>
                <a:spcPct val="0"/>
              </a:spcBef>
              <a:spcAft>
                <a:spcPct val="0"/>
              </a:spcAft>
            </a:pPr>
            <a:r>
              <a:rPr lang="zh-CN" altLang="en-US" sz="1400" dirty="0">
                <a:solidFill>
                  <a:schemeClr val="tx1">
                    <a:lumMod val="85000"/>
                    <a:lumOff val="15000"/>
                  </a:schemeClr>
                </a:solidFill>
                <a:latin typeface="+mn-ea"/>
                <a:cs typeface="+mn-ea"/>
              </a:rPr>
              <a:t>收费标准</a:t>
            </a:r>
            <a:endParaRPr lang="zh-CN" altLang="en-US" sz="1400" dirty="0">
              <a:solidFill>
                <a:schemeClr val="tx1">
                  <a:lumMod val="85000"/>
                  <a:lumOff val="15000"/>
                </a:schemeClr>
              </a:solidFill>
              <a:latin typeface="+mn-ea"/>
              <a:cs typeface="+mn-ea"/>
            </a:endParaRPr>
          </a:p>
          <a:p>
            <a:pPr algn="ctr">
              <a:lnSpc>
                <a:spcPct val="130000"/>
              </a:lnSpc>
              <a:spcBef>
                <a:spcPct val="0"/>
              </a:spcBef>
              <a:spcAft>
                <a:spcPct val="0"/>
              </a:spcAft>
            </a:pPr>
            <a:r>
              <a:rPr lang="zh-CN" altLang="en-US" sz="1400" dirty="0">
                <a:solidFill>
                  <a:schemeClr val="tx1">
                    <a:lumMod val="85000"/>
                    <a:lumOff val="15000"/>
                  </a:schemeClr>
                </a:solidFill>
                <a:latin typeface="+mn-ea"/>
                <a:cs typeface="+mn-ea"/>
              </a:rPr>
              <a:t>每月账单</a:t>
            </a:r>
            <a:endParaRPr lang="zh-CN" altLang="en-US" sz="1400" dirty="0">
              <a:solidFill>
                <a:schemeClr val="tx1">
                  <a:lumMod val="85000"/>
                  <a:lumOff val="15000"/>
                </a:schemeClr>
              </a:solidFill>
              <a:latin typeface="+mn-ea"/>
              <a:cs typeface="+mn-ea"/>
            </a:endParaRPr>
          </a:p>
          <a:p>
            <a:pPr algn="ctr">
              <a:lnSpc>
                <a:spcPct val="130000"/>
              </a:lnSpc>
              <a:spcBef>
                <a:spcPct val="0"/>
              </a:spcBef>
              <a:spcAft>
                <a:spcPct val="0"/>
              </a:spcAft>
            </a:pPr>
            <a:endParaRPr lang="zh-CN" altLang="en-US" sz="1400" dirty="0">
              <a:solidFill>
                <a:schemeClr val="tx1">
                  <a:lumMod val="85000"/>
                  <a:lumOff val="15000"/>
                </a:schemeClr>
              </a:solidFill>
              <a:latin typeface="+mn-ea"/>
              <a:cs typeface="+mn-ea"/>
            </a:endParaRPr>
          </a:p>
        </p:txBody>
      </p:sp>
      <p:sp>
        <p:nvSpPr>
          <p:cNvPr id="10" name="椭圆 9"/>
          <p:cNvSpPr/>
          <p:nvPr>
            <p:custDataLst>
              <p:tags r:id="rId14"/>
            </p:custDataLst>
          </p:nvPr>
        </p:nvSpPr>
        <p:spPr>
          <a:xfrm rot="1140000">
            <a:off x="5153660" y="1871345"/>
            <a:ext cx="2931160" cy="690880"/>
          </a:xfrm>
          <a:prstGeom prst="ellipse">
            <a:avLst/>
          </a:prstGeom>
          <a:noFill/>
          <a:ln>
            <a:gradFill>
              <a:gsLst>
                <a:gs pos="40000">
                  <a:schemeClr val="accent1">
                    <a:alpha val="35000"/>
                  </a:schemeClr>
                </a:gs>
                <a:gs pos="88000">
                  <a:schemeClr val="accent1">
                    <a:lumMod val="40000"/>
                    <a:lumOff val="60000"/>
                  </a:schemeClr>
                </a:gs>
                <a:gs pos="100000">
                  <a:schemeClr val="accent1">
                    <a:alpha val="35000"/>
                  </a:schemeClr>
                </a:gs>
                <a:gs pos="7000">
                  <a:schemeClr val="accent1">
                    <a:alpha val="0"/>
                  </a:schemeClr>
                </a:gs>
              </a:gsLst>
              <a:lin ang="528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sym typeface="+mn-ea"/>
            </a:endParaRPr>
          </a:p>
        </p:txBody>
      </p:sp>
      <p:sp>
        <p:nvSpPr>
          <p:cNvPr id="11" name="椭圆 10"/>
          <p:cNvSpPr/>
          <p:nvPr>
            <p:custDataLst>
              <p:tags r:id="rId15"/>
            </p:custDataLst>
          </p:nvPr>
        </p:nvSpPr>
        <p:spPr>
          <a:xfrm rot="20460000">
            <a:off x="5153660" y="1901190"/>
            <a:ext cx="2931160" cy="690880"/>
          </a:xfrm>
          <a:prstGeom prst="ellipse">
            <a:avLst/>
          </a:prstGeom>
          <a:noFill/>
          <a:ln>
            <a:gradFill>
              <a:gsLst>
                <a:gs pos="40000">
                  <a:schemeClr val="accent1">
                    <a:alpha val="35000"/>
                  </a:schemeClr>
                </a:gs>
                <a:gs pos="88000">
                  <a:schemeClr val="accent1">
                    <a:lumMod val="40000"/>
                    <a:lumOff val="60000"/>
                  </a:schemeClr>
                </a:gs>
                <a:gs pos="100000">
                  <a:schemeClr val="accent1">
                    <a:alpha val="35000"/>
                  </a:schemeClr>
                </a:gs>
                <a:gs pos="7000">
                  <a:schemeClr val="accent1">
                    <a:alpha val="0"/>
                  </a:schemeClr>
                </a:gs>
              </a:gsLst>
              <a:lin ang="528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椭圆 11"/>
          <p:cNvSpPr/>
          <p:nvPr>
            <p:custDataLst>
              <p:tags r:id="rId16"/>
            </p:custDataLst>
          </p:nvPr>
        </p:nvSpPr>
        <p:spPr>
          <a:xfrm>
            <a:off x="5850255" y="1343025"/>
            <a:ext cx="1537970" cy="1537970"/>
          </a:xfrm>
          <a:prstGeom prst="ellipse">
            <a:avLst/>
          </a:prstGeom>
          <a:gradFill>
            <a:gsLst>
              <a:gs pos="100000">
                <a:schemeClr val="accent1">
                  <a:lumMod val="20000"/>
                  <a:lumOff val="80000"/>
                </a:schemeClr>
              </a:gs>
              <a:gs pos="0">
                <a:schemeClr val="accent1">
                  <a:lumMod val="60000"/>
                  <a:lumOff val="40000"/>
                </a:schemeClr>
              </a:gs>
              <a:gs pos="34000">
                <a:schemeClr val="accent1"/>
              </a:gs>
              <a:gs pos="62000">
                <a:schemeClr val="accent1"/>
              </a:gs>
            </a:gsLst>
            <a:path path="circle">
              <a:fillToRect l="100000" t="100000"/>
            </a:path>
            <a:tileRect r="-100000" b="-100000"/>
          </a:gradFill>
          <a:ln>
            <a:gradFill>
              <a:gsLst>
                <a:gs pos="0">
                  <a:schemeClr val="accent1">
                    <a:lumMod val="20000"/>
                    <a:lumOff val="80000"/>
                  </a:schemeClr>
                </a:gs>
                <a:gs pos="37000">
                  <a:srgbClr val="FFFFFF"/>
                </a:gs>
                <a:gs pos="71000">
                  <a:schemeClr val="accent1">
                    <a:lumMod val="20000"/>
                    <a:lumOff val="80000"/>
                  </a:schemeClr>
                </a:gs>
                <a:gs pos="100000">
                  <a:srgbClr val="FFFFFF"/>
                </a:gs>
              </a:gsLst>
              <a:lin ang="1614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3200" b="1">
                <a:solidFill>
                  <a:srgbClr val="FFFFFF"/>
                </a:solidFill>
                <a:uFillTx/>
                <a:latin typeface="+mn-ea"/>
                <a:cs typeface="+mn-ea"/>
                <a:sym typeface="+mn-ea"/>
              </a:rPr>
              <a:t>大仪系统</a:t>
            </a:r>
            <a:endParaRPr lang="zh-CN" altLang="en-US" sz="3200" b="1">
              <a:solidFill>
                <a:srgbClr val="FFFFFF"/>
              </a:solidFill>
              <a:uFillTx/>
              <a:latin typeface="+mn-ea"/>
              <a:cs typeface="+mn-ea"/>
              <a:sym typeface="+mn-ea"/>
            </a:endParaRPr>
          </a:p>
        </p:txBody>
      </p:sp>
      <p:sp>
        <p:nvSpPr>
          <p:cNvPr id="9" name="文本框 8"/>
          <p:cNvSpPr txBox="1"/>
          <p:nvPr/>
        </p:nvSpPr>
        <p:spPr>
          <a:xfrm>
            <a:off x="4697095" y="2606040"/>
            <a:ext cx="3339465" cy="829945"/>
          </a:xfrm>
          <a:prstGeom prst="rect">
            <a:avLst/>
          </a:prstGeom>
          <a:noFill/>
        </p:spPr>
        <p:txBody>
          <a:bodyPr wrap="square" rtlCol="0" anchor="t">
            <a:spAutoFit/>
          </a:bodyPr>
          <a:p>
            <a:pPr lvl="2" indent="0" algn="l" defTabSz="913765" fontAlgn="auto">
              <a:lnSpc>
                <a:spcPct val="150000"/>
              </a:lnSpc>
              <a:spcBef>
                <a:spcPts val="0"/>
              </a:spcBef>
              <a:spcAft>
                <a:spcPts val="0"/>
              </a:spcAft>
              <a:defRPr/>
            </a:pPr>
            <a:r>
              <a:rPr lang="en-US" sz="3200" b="1" kern="0" dirty="0">
                <a:solidFill>
                  <a:srgbClr val="FF0000"/>
                </a:solidFill>
                <a:latin typeface="Arial" panose="020B0604020202020204" pitchFamily="34" charset="0"/>
                <a:ea typeface="微软雅黑" panose="020B0503020204020204" charset="-122"/>
                <a:cs typeface="+mn-ea"/>
                <a:sym typeface="Arial" panose="020B0604020202020204" pitchFamily="34" charset="0"/>
              </a:rPr>
              <a:t>PC/PHONE</a:t>
            </a:r>
            <a:endParaRPr lang="en-US" altLang="en-US" sz="3200" b="1" kern="0" dirty="0">
              <a:solidFill>
                <a:srgbClr val="FF0000"/>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13" name="图片 12"/>
          <p:cNvPicPr>
            <a:picLocks noChangeAspect="1"/>
          </p:cNvPicPr>
          <p:nvPr/>
        </p:nvPicPr>
        <p:blipFill>
          <a:blip r:embed="rId17"/>
          <a:stretch>
            <a:fillRect/>
          </a:stretch>
        </p:blipFill>
        <p:spPr>
          <a:xfrm>
            <a:off x="5412740" y="5560695"/>
            <a:ext cx="2623820" cy="699135"/>
          </a:xfrm>
          <a:prstGeom prst="rect">
            <a:avLst/>
          </a:prstGeom>
        </p:spPr>
      </p:pic>
      <p:pic>
        <p:nvPicPr>
          <p:cNvPr id="2" name="图片 1"/>
          <p:cNvPicPr>
            <a:picLocks noChangeAspect="1"/>
          </p:cNvPicPr>
          <p:nvPr/>
        </p:nvPicPr>
        <p:blipFill>
          <a:blip r:embed="rId18"/>
          <a:stretch>
            <a:fillRect/>
          </a:stretch>
        </p:blipFill>
        <p:spPr>
          <a:xfrm>
            <a:off x="9781540" y="3305175"/>
            <a:ext cx="349250" cy="11620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87488" y="0"/>
            <a:ext cx="10704512" cy="3429000"/>
          </a:xfrm>
          <a:custGeom>
            <a:avLst/>
            <a:gdLst>
              <a:gd name="connsiteX0" fmla="*/ 0 w 8028384"/>
              <a:gd name="connsiteY0" fmla="*/ 0 h 2571750"/>
              <a:gd name="connsiteX1" fmla="*/ 8028384 w 8028384"/>
              <a:gd name="connsiteY1" fmla="*/ 0 h 2571750"/>
              <a:gd name="connsiteX2" fmla="*/ 8028384 w 8028384"/>
              <a:gd name="connsiteY2" fmla="*/ 2571750 h 2571750"/>
              <a:gd name="connsiteX3" fmla="*/ 0 w 8028384"/>
              <a:gd name="connsiteY3" fmla="*/ 2571750 h 2571750"/>
              <a:gd name="connsiteX4" fmla="*/ 0 w 8028384"/>
              <a:gd name="connsiteY4" fmla="*/ 0 h 2571750"/>
              <a:gd name="connsiteX0-1" fmla="*/ 0 w 8028384"/>
              <a:gd name="connsiteY0-2" fmla="*/ 0 h 2571750"/>
              <a:gd name="connsiteX1-3" fmla="*/ 8028384 w 8028384"/>
              <a:gd name="connsiteY1-4" fmla="*/ 0 h 2571750"/>
              <a:gd name="connsiteX2-5" fmla="*/ 8028384 w 8028384"/>
              <a:gd name="connsiteY2-6" fmla="*/ 2571750 h 2571750"/>
              <a:gd name="connsiteX3-7" fmla="*/ 2445165 w 8028384"/>
              <a:gd name="connsiteY3-8" fmla="*/ 2571078 h 2571750"/>
              <a:gd name="connsiteX4-9" fmla="*/ 0 w 8028384"/>
              <a:gd name="connsiteY4-10" fmla="*/ 2571750 h 2571750"/>
              <a:gd name="connsiteX5" fmla="*/ 0 w 8028384"/>
              <a:gd name="connsiteY5" fmla="*/ 0 h 2571750"/>
              <a:gd name="connsiteX0-11" fmla="*/ 0 w 8028384"/>
              <a:gd name="connsiteY0-12" fmla="*/ 0 h 2571750"/>
              <a:gd name="connsiteX1-13" fmla="*/ 8028384 w 8028384"/>
              <a:gd name="connsiteY1-14" fmla="*/ 0 h 2571750"/>
              <a:gd name="connsiteX2-15" fmla="*/ 8028384 w 8028384"/>
              <a:gd name="connsiteY2-16" fmla="*/ 2571750 h 2571750"/>
              <a:gd name="connsiteX3-17" fmla="*/ 2445165 w 8028384"/>
              <a:gd name="connsiteY3-18" fmla="*/ 2571078 h 2571750"/>
              <a:gd name="connsiteX4-19" fmla="*/ 0 w 8028384"/>
              <a:gd name="connsiteY4-20" fmla="*/ 0 h 2571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28384" h="2571750">
                <a:moveTo>
                  <a:pt x="0" y="0"/>
                </a:moveTo>
                <a:lnTo>
                  <a:pt x="8028384" y="0"/>
                </a:lnTo>
                <a:lnTo>
                  <a:pt x="8028384" y="2571750"/>
                </a:lnTo>
                <a:lnTo>
                  <a:pt x="2445165" y="2571078"/>
                </a:lnTo>
                <a:lnTo>
                  <a:pt x="0" y="0"/>
                </a:lnTo>
                <a:close/>
              </a:path>
            </a:pathLst>
          </a:custGeom>
          <a:blipFill>
            <a:blip r:embed="rId1" cstate="print">
              <a:extLst>
                <a:ext uri="{28A0092B-C50C-407E-A947-70E740481C1C}">
                  <a14:useLocalDpi xmlns:a14="http://schemas.microsoft.com/office/drawing/2010/main" val="0"/>
                </a:ext>
              </a:extLst>
            </a:blip>
            <a:stretch>
              <a:fillRect/>
            </a:stretch>
          </a:blip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3" name="等腰三角形 2"/>
          <p:cNvSpPr/>
          <p:nvPr/>
        </p:nvSpPr>
        <p:spPr>
          <a:xfrm rot="5400000">
            <a:off x="-1751169" y="1751169"/>
            <a:ext cx="6858000" cy="3355661"/>
          </a:xfrm>
          <a:prstGeom prst="triangle">
            <a:avLst/>
          </a:prstGeom>
          <a:solidFill>
            <a:srgbClr val="376092"/>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24" name="矩形 3"/>
          <p:cNvSpPr/>
          <p:nvPr/>
        </p:nvSpPr>
        <p:spPr>
          <a:xfrm>
            <a:off x="1487488" y="-3"/>
            <a:ext cx="10704512" cy="3429000"/>
          </a:xfrm>
          <a:custGeom>
            <a:avLst/>
            <a:gdLst>
              <a:gd name="connsiteX0" fmla="*/ 0 w 8028384"/>
              <a:gd name="connsiteY0" fmla="*/ 0 h 2571750"/>
              <a:gd name="connsiteX1" fmla="*/ 8028384 w 8028384"/>
              <a:gd name="connsiteY1" fmla="*/ 0 h 2571750"/>
              <a:gd name="connsiteX2" fmla="*/ 8028384 w 8028384"/>
              <a:gd name="connsiteY2" fmla="*/ 2571750 h 2571750"/>
              <a:gd name="connsiteX3" fmla="*/ 0 w 8028384"/>
              <a:gd name="connsiteY3" fmla="*/ 2571750 h 2571750"/>
              <a:gd name="connsiteX4" fmla="*/ 0 w 8028384"/>
              <a:gd name="connsiteY4" fmla="*/ 0 h 2571750"/>
              <a:gd name="connsiteX0-1" fmla="*/ 0 w 8028384"/>
              <a:gd name="connsiteY0-2" fmla="*/ 0 h 2571750"/>
              <a:gd name="connsiteX1-3" fmla="*/ 8028384 w 8028384"/>
              <a:gd name="connsiteY1-4" fmla="*/ 0 h 2571750"/>
              <a:gd name="connsiteX2-5" fmla="*/ 8028384 w 8028384"/>
              <a:gd name="connsiteY2-6" fmla="*/ 2571750 h 2571750"/>
              <a:gd name="connsiteX3-7" fmla="*/ 2445165 w 8028384"/>
              <a:gd name="connsiteY3-8" fmla="*/ 2571078 h 2571750"/>
              <a:gd name="connsiteX4-9" fmla="*/ 0 w 8028384"/>
              <a:gd name="connsiteY4-10" fmla="*/ 2571750 h 2571750"/>
              <a:gd name="connsiteX5" fmla="*/ 0 w 8028384"/>
              <a:gd name="connsiteY5" fmla="*/ 0 h 2571750"/>
              <a:gd name="connsiteX0-11" fmla="*/ 0 w 8028384"/>
              <a:gd name="connsiteY0-12" fmla="*/ 0 h 2571750"/>
              <a:gd name="connsiteX1-13" fmla="*/ 8028384 w 8028384"/>
              <a:gd name="connsiteY1-14" fmla="*/ 0 h 2571750"/>
              <a:gd name="connsiteX2-15" fmla="*/ 8028384 w 8028384"/>
              <a:gd name="connsiteY2-16" fmla="*/ 2571750 h 2571750"/>
              <a:gd name="connsiteX3-17" fmla="*/ 2445165 w 8028384"/>
              <a:gd name="connsiteY3-18" fmla="*/ 2571078 h 2571750"/>
              <a:gd name="connsiteX4-19" fmla="*/ 0 w 8028384"/>
              <a:gd name="connsiteY4-20" fmla="*/ 0 h 2571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28384" h="2571750">
                <a:moveTo>
                  <a:pt x="0" y="0"/>
                </a:moveTo>
                <a:lnTo>
                  <a:pt x="8028384" y="0"/>
                </a:lnTo>
                <a:lnTo>
                  <a:pt x="8028384" y="2571750"/>
                </a:lnTo>
                <a:lnTo>
                  <a:pt x="2445165" y="2571078"/>
                </a:lnTo>
                <a:lnTo>
                  <a:pt x="0" y="0"/>
                </a:lnTo>
                <a:close/>
              </a:path>
            </a:pathLst>
          </a:custGeom>
          <a:solidFill>
            <a:srgbClr val="37609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10" name="矩形 9"/>
          <p:cNvSpPr/>
          <p:nvPr/>
        </p:nvSpPr>
        <p:spPr>
          <a:xfrm>
            <a:off x="5903979" y="4279933"/>
            <a:ext cx="3436620" cy="748030"/>
          </a:xfrm>
          <a:prstGeom prst="rect">
            <a:avLst/>
          </a:prstGeom>
        </p:spPr>
        <p:txBody>
          <a:bodyPr wrap="none" lIns="91440" tIns="45720" rIns="91440" bIns="45720">
            <a:spAutoFit/>
          </a:bodyPr>
          <a:lstStyle/>
          <a:p>
            <a:pPr defTabSz="913765">
              <a:spcBef>
                <a:spcPts val="0"/>
              </a:spcBef>
              <a:spcAft>
                <a:spcPts val="0"/>
              </a:spcAft>
              <a:defRPr/>
            </a:pPr>
            <a:r>
              <a:rPr lang="zh-CN" altLang="en-US" sz="4265" b="1" kern="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大仪系统网页</a:t>
            </a:r>
            <a:endParaRPr lang="zh-CN" altLang="en-US" sz="4265" b="1" kern="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5" name="矩形 24"/>
          <p:cNvSpPr/>
          <p:nvPr/>
        </p:nvSpPr>
        <p:spPr>
          <a:xfrm>
            <a:off x="476332" y="2595743"/>
            <a:ext cx="1389380" cy="1322070"/>
          </a:xfrm>
          <a:prstGeom prst="rect">
            <a:avLst/>
          </a:prstGeom>
        </p:spPr>
        <p:txBody>
          <a:bodyPr wrap="none" lIns="91440" tIns="45720" rIns="91440" bIns="45720">
            <a:spAutoFit/>
          </a:bodyPr>
          <a:p>
            <a:pPr defTabSz="913765">
              <a:spcBef>
                <a:spcPts val="0"/>
              </a:spcBef>
              <a:spcAft>
                <a:spcPts val="0"/>
              </a:spcAft>
              <a:defRPr/>
            </a:pPr>
            <a:r>
              <a:rPr lang="en-US" altLang="zh-CN" sz="8000" b="1" kern="0" spc="3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ea"/>
                <a:sym typeface="Arial" panose="020B0604020202020204" pitchFamily="34" charset="0"/>
              </a:rPr>
              <a:t>02</a:t>
            </a:r>
            <a:endParaRPr lang="zh-CN" altLang="en-US" sz="8000" b="1" kern="0" spc="3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ea"/>
              <a:sym typeface="Arial" panose="020B0604020202020204" pitchFamily="34" charset="0"/>
            </a:endParaRPr>
          </a:p>
        </p:txBody>
      </p:sp>
      <p:sp>
        <p:nvSpPr>
          <p:cNvPr id="33" name="矩形 32"/>
          <p:cNvSpPr/>
          <p:nvPr/>
        </p:nvSpPr>
        <p:spPr>
          <a:xfrm>
            <a:off x="476332" y="3859305"/>
            <a:ext cx="1586230" cy="420370"/>
          </a:xfrm>
          <a:prstGeom prst="rect">
            <a:avLst/>
          </a:prstGeom>
        </p:spPr>
        <p:txBody>
          <a:bodyPr wrap="none" lIns="91440" tIns="45720" rIns="91440" bIns="45720">
            <a:spAutoFit/>
          </a:bodyPr>
          <a:p>
            <a:pPr defTabSz="913765">
              <a:spcBef>
                <a:spcPts val="0"/>
              </a:spcBef>
              <a:spcAft>
                <a:spcPts val="0"/>
              </a:spcAft>
              <a:defRPr/>
            </a:pPr>
            <a:r>
              <a:rPr lang="en-US" altLang="zh-CN" sz="2135" b="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ea"/>
                <a:sym typeface="Arial" panose="020B0604020202020204" pitchFamily="34" charset="0"/>
              </a:rPr>
              <a:t>PART ONE</a:t>
            </a:r>
            <a:endParaRPr lang="zh-CN" altLang="en-US" sz="2135" b="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6735966"/>
            <a:ext cx="12192000" cy="121919"/>
          </a:xfrm>
          <a:prstGeom prst="rect">
            <a:avLst/>
          </a:prstGeom>
          <a:solidFill>
            <a:srgbClr val="014B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 name="直接连接符 1"/>
          <p:cNvCxnSpPr/>
          <p:nvPr/>
        </p:nvCxnSpPr>
        <p:spPr>
          <a:xfrm flipH="1">
            <a:off x="333375" y="947741"/>
            <a:ext cx="11525250" cy="0"/>
          </a:xfrm>
          <a:prstGeom prst="line">
            <a:avLst/>
          </a:prstGeom>
          <a:ln w="57150">
            <a:solidFill>
              <a:srgbClr val="0058A8"/>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1285490" y="218829"/>
            <a:ext cx="0" cy="574921"/>
          </a:xfrm>
          <a:prstGeom prst="line">
            <a:avLst/>
          </a:prstGeom>
          <a:ln w="19050">
            <a:solidFill>
              <a:srgbClr val="004097"/>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349518" y="218829"/>
            <a:ext cx="10310419" cy="583565"/>
          </a:xfrm>
          <a:prstGeom prst="rect">
            <a:avLst/>
          </a:prstGeom>
          <a:noFill/>
        </p:spPr>
        <p:txBody>
          <a:bodyPr wrap="square" rtlCol="0">
            <a:spAutoFit/>
          </a:bodyPr>
          <a:lstStyle/>
          <a:p>
            <a:r>
              <a:rPr lang="zh-CN" altLang="en-US" sz="3200" b="1" dirty="0">
                <a:solidFill>
                  <a:srgbClr val="014B96"/>
                </a:solidFill>
                <a:latin typeface="微软雅黑" panose="020B0503020204020204" charset="-122"/>
                <a:ea typeface="微软雅黑" panose="020B0503020204020204" charset="-122"/>
                <a:sym typeface="Arial" panose="020B0604020202020204" pitchFamily="34" charset="0"/>
              </a:rPr>
              <a:t>网页介绍</a:t>
            </a:r>
            <a:endParaRPr lang="zh-CN" altLang="en-US" sz="3200" b="1" dirty="0">
              <a:solidFill>
                <a:srgbClr val="0058A8"/>
              </a:solidFill>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33375" y="95115"/>
            <a:ext cx="857758" cy="852626"/>
          </a:xfrm>
          <a:prstGeom prst="rect">
            <a:avLst/>
          </a:prstGeom>
        </p:spPr>
      </p:pic>
      <p:sp>
        <p:nvSpPr>
          <p:cNvPr id="13" name="文本框 12"/>
          <p:cNvSpPr txBox="1"/>
          <p:nvPr/>
        </p:nvSpPr>
        <p:spPr>
          <a:xfrm>
            <a:off x="1191403" y="1092474"/>
            <a:ext cx="10091633" cy="645160"/>
          </a:xfrm>
          <a:prstGeom prst="rect">
            <a:avLst/>
          </a:prstGeom>
          <a:noFill/>
        </p:spPr>
        <p:txBody>
          <a:bodyPr wrap="square">
            <a:spAutoFit/>
          </a:bodyPr>
          <a:lstStyle/>
          <a:p>
            <a:pPr>
              <a:lnSpc>
                <a:spcPct val="150000"/>
              </a:lnSpc>
            </a:pPr>
            <a:r>
              <a:rPr lang="zh-CN" altLang="en-US" sz="2400" dirty="0"/>
              <a:t>公共实验平台，大型仪器开放共享管理系统，</a:t>
            </a:r>
            <a:r>
              <a:rPr lang="zh-CN" altLang="en-US" sz="2400" dirty="0">
                <a:hlinkClick r:id="rId2"/>
              </a:rPr>
              <a:t>http://pop.sz.ustc.edu.cn/</a:t>
            </a:r>
            <a:endParaRPr lang="en-US" altLang="zh-CN" sz="2400" dirty="0"/>
          </a:p>
        </p:txBody>
      </p:sp>
      <p:sp>
        <p:nvSpPr>
          <p:cNvPr id="19" name="文本框 18"/>
          <p:cNvSpPr txBox="1"/>
          <p:nvPr/>
        </p:nvSpPr>
        <p:spPr>
          <a:xfrm>
            <a:off x="1948815" y="6124575"/>
            <a:ext cx="7745095" cy="506730"/>
          </a:xfrm>
          <a:prstGeom prst="rect">
            <a:avLst/>
          </a:prstGeom>
          <a:noFill/>
        </p:spPr>
        <p:txBody>
          <a:bodyPr wrap="square">
            <a:spAutoFit/>
          </a:bodyPr>
          <a:lstStyle/>
          <a:p>
            <a:pPr>
              <a:lnSpc>
                <a:spcPct val="150000"/>
              </a:lnSpc>
            </a:pPr>
            <a:r>
              <a:rPr lang="zh-CN" altLang="en-US" dirty="0"/>
              <a:t>联系人：周老师（平台办公室），</a:t>
            </a:r>
            <a:r>
              <a:rPr lang="en-US" altLang="zh-CN" dirty="0"/>
              <a:t>0512-65007210</a:t>
            </a:r>
            <a:r>
              <a:rPr lang="zh-CN" altLang="en-US" dirty="0"/>
              <a:t>，</a:t>
            </a:r>
            <a:r>
              <a:rPr lang="en-US" altLang="zh-CN" dirty="0">
                <a:sym typeface="+mn-ea"/>
              </a:rPr>
              <a:t> yzhou2022@ustc.edu.cn</a:t>
            </a:r>
            <a:endParaRPr lang="zh-CN" altLang="en-US" dirty="0"/>
          </a:p>
        </p:txBody>
      </p:sp>
      <p:pic>
        <p:nvPicPr>
          <p:cNvPr id="3" name="图片 2"/>
          <p:cNvPicPr>
            <a:picLocks noChangeAspect="1"/>
          </p:cNvPicPr>
          <p:nvPr/>
        </p:nvPicPr>
        <p:blipFill rotWithShape="1">
          <a:blip r:embed="rId3"/>
          <a:srcRect l="4364" t="18111" r="1768" b="5883"/>
          <a:stretch>
            <a:fillRect/>
          </a:stretch>
        </p:blipFill>
        <p:spPr>
          <a:xfrm>
            <a:off x="1906270" y="1800225"/>
            <a:ext cx="7701280" cy="4219575"/>
          </a:xfrm>
          <a:prstGeom prst="rect">
            <a:avLst/>
          </a:prstGeom>
        </p:spPr>
      </p:pic>
    </p:spTree>
  </p:cSld>
  <p:clrMapOvr>
    <a:masterClrMapping/>
  </p:clrMapOvr>
  <p:transition spd="slow">
    <p:push dir="u"/>
  </p:transition>
</p:sld>
</file>

<file path=ppt/tags/tag1.xml><?xml version="1.0" encoding="utf-8"?>
<p:tagLst xmlns:p="http://schemas.openxmlformats.org/presentationml/2006/main">
  <p:tag name="KSO_WM_BEAUTIFY_FLAG" val="#wm#"/>
  <p:tag name="KSO_WM_UNIT_FILL_FORE_SCHEMECOLOR_INDEX_1_BRIGHTNESS" val="0"/>
  <p:tag name="KSO_WM_UNIT_FILL_FORE_SCHEMECOLOR_INDEX_1" val="14"/>
  <p:tag name="KSO_WM_UNIT_FILL_FORE_SCHEMECOLOR_INDEX_1_POS" val="0"/>
  <p:tag name="KSO_WM_UNIT_FILL_FORE_SCHEMECOLOR_INDEX_1_TRANS" val="1"/>
  <p:tag name="KSO_WM_UNIT_FILL_FORE_SCHEMECOLOR_INDEX_2_BRIGHTNESS" val="0.8"/>
  <p:tag name="KSO_WM_UNIT_FILL_FORE_SCHEMECOLOR_INDEX_2" val="5"/>
  <p:tag name="KSO_WM_UNIT_FILL_FORE_SCHEMECOLOR_INDEX_2_POS" val="0.52"/>
  <p:tag name="KSO_WM_UNIT_FILL_FORE_SCHEMECOLOR_INDEX_2_TRANS" val="0.85"/>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2*n_h_i*1_1_1"/>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1"/>
  <p:tag name="KSO_WM_DIAGRAM_MAX_ITEMCNT" val="6"/>
  <p:tag name="KSO_WM_DIAGRAM_MIN_ITEMCNT" val="2"/>
  <p:tag name="KSO_WM_DIAGRAM_VIRTUALLY_FRAME" val="{&quot;height&quot;:419.5749969482422,&quot;left&quot;:97.54999389648438,&quot;top&quot;:105.75,&quot;width&quot;:817.5500061035157}"/>
  <p:tag name="KSO_WM_DIAGRAM_COLOR_MATCH_VALUE" val="{&quot;shape&quot;:{&quot;fill&quot;:{&quot;gradient&quot;:[{&quot;brightness&quot;:0,&quot;colorType&quot;:2,&quot;pos&quot;:0,&quot;rgb&quot;:&quot;#ffffff&quot;,&quot;transparency&quot;:1},{&quot;brightness&quot;:0.800000011920929,&quot;colorType&quot;:1,&quot;foreColorIndex&quot;:5,&quot;pos&quot;:0.5199999809265137,&quot;transparency&quot;:0.8500000238418579}],&quot;type&quot;:3},&quot;glow&quot;:{&quot;colorType&quot;:0},&quot;line&quot;:{&quot;solidLine&quot;:{&quot;brightness&quot;:0,&quot;colorType&quot;:1,&quot;foreColorIndex&quot;:5,&quot;transparency&quot;:0.899999976158142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Lst>
</file>

<file path=ppt/tags/tag10.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55"/>
  <p:tag name="KSO_WM_UNIT_LINE_FORE_SCHEMECOLOR_INDEX_1" val="5"/>
  <p:tag name="KSO_WM_UNIT_LINE_FORE_SCHEMECOLOR_INDEX_1_POS" val="0"/>
  <p:tag name="KSO_WM_UNIT_LINE_FORE_SCHEMECOLOR_INDEX_1_TRANS" val="0"/>
  <p:tag name="KSO_WM_BEAUTIFY_FLAG" val="#wm#"/>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7"/>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5"/>
  <p:tag name="KSO_WM_UNIT_HIGHLIGHT" val="0"/>
  <p:tag name="KSO_WM_UNIT_COMPATIBLE" val="0"/>
  <p:tag name="KSO_WM_UNIT_DIAGRAM_ISNUMVISUAL" val="0"/>
  <p:tag name="KSO_WM_UNIT_DIAGRAM_ISREFERUNIT" val="0"/>
  <p:tag name="KSO_WM_UNIT_ID" val="diagram20230964_2*n_h_h_i*1_2_2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419.5749969482422,&quot;left&quot;:97.54999389648438,&quot;top&quot;:105.75,&quot;width&quot;:817.5500061035157}"/>
  <p:tag name="KSO_WM_DIAGRAM_COLOR_MATCH_VALUE" val="{&quot;shape&quot;:{&quot;fill&quot;:{&quot;gradient&quot;:[{&quot;brightness&quot;:0.4000000059604645,&quot;colorType&quot;:1,&quot;foreColorIndex&quot;:6,&quot;pos&quot;:0.03999999910593033,&quot;transparency&quot;:0},{&quot;brightness&quot;:0,&quot;colorType&quot;:1,&quot;foreColorIndex&quot;:6,&quot;pos&quot;:1,&quot;transparency&quot;:0},{&quot;brightness&quot;:0,&quot;colorType&quot;:1,&quot;foreColorIndex&quot;:6,&quot;pos&quot;:0.5400000214576721,&quot;transparency&quot;:0}],&quot;type&quot;:3},&quot;glow&quot;:{&quot;colorType&quot;:0},&quot;line&quot;:{&quot;gradient&quot;:[{&quot;brightness&quot;:0.800000011920929,&quot;colorType&quot;:1,&quot;foreColorIndex&quot;:8,&quot;pos&quot;:0,&quot;transparency&quot;:0},{&quot;brightness&quot;:0.949999988079071,&quot;colorType&quot;:2,&quot;pos&quot;:0.3700000047683716,&quot;rgb&quot;:&quot;#fdfeff&quot;,&quot;transparency&quot;:0},{&quot;brightness&quot;:0.800000011920929,&quot;colorType&quot;:1,&quot;foreColorIndex&quot;:8,&quot;pos&quot;:0.7099999785423279,&quot;transparency&quot;:0},{&quot;brightness&quot;:0,&quot;colorType&quot;:2,&quot;pos&quot;:1,&quot;rgb&quot;:&quot;#ffffff&quot;,&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0964_2*n_h_h_f*1_2_2_1"/>
  <p:tag name="KSO_WM_TEMPLATE_CATEGORY" val="diagram"/>
  <p:tag name="KSO_WM_TEMPLATE_INDEX" val="20230964"/>
  <p:tag name="KSO_WM_UNIT_LAYERLEVEL" val="1_1_1_1"/>
  <p:tag name="KSO_WM_TAG_VERSION" val="3.0"/>
  <p:tag name="KSO_WM_BEAUTIFY_FLAG" val="#wm#"/>
  <p:tag name="KSO_WM_DIAGRAM_VERSION" val="3"/>
  <p:tag name="KSO_WM_DIAGRAM_COLOR_TRICK" val="3"/>
  <p:tag name="KSO_WM_DIAGRAM_COLOR_TEXT_CAN_REMOVE" val="n"/>
  <p:tag name="KSO_WM_UNIT_VALUE" val="48"/>
  <p:tag name="KSO_WM_DIAGRAM_GROUP_CODE" val="n1-1"/>
  <p:tag name="KSO_WM_DIAGRAM_MAX_ITEMCNT" val="6"/>
  <p:tag name="KSO_WM_DIAGRAM_MIN_ITEMCNT" val="2"/>
  <p:tag name="KSO_WM_DIAGRAM_VIRTUALLY_FRAME" val="{&quot;height&quot;:419.5749969482422,&quot;left&quot;:97.54999389648438,&quot;top&quot;:105.75,&quot;width&quot;:817.55000610351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10;智能图形项正文"/>
  <p:tag name="KSO_WM_UNIT_TEXT_FILL_FORE_SCHEMECOLOR_INDEX" val="1"/>
  <p:tag name="KSO_WM_UNIT_TEXT_FILL_TYPE" val="1"/>
  <p:tag name="KSO_WM_UNIT_TEXT_TYPE" val="1"/>
</p:tagLst>
</file>

<file path=ppt/tags/tag1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64_2*n_h_i*1_1_4"/>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4"/>
  <p:tag name="KSO_WM_DIAGRAM_MAX_ITEMCNT" val="6"/>
  <p:tag name="KSO_WM_DIAGRAM_MIN_ITEMCNT" val="2"/>
  <p:tag name="KSO_WM_DIAGRAM_VIRTUALLY_FRAME" val="{&quot;height&quot;:419.5749969482422,&quot;left&quot;:97.54999389648438,&quot;top&quot;:105.75,&quot;width&quot;:817.5500061035157}"/>
  <p:tag name="KSO_WM_DIAGRAM_COLOR_MATCH_VALUE" val="{&quot;shape&quot;:{&quot;fill&quot;:{&quot;type&quot;:0},&quot;glow&quot;:{&quot;colorType&quot;:0},&quot;line&quot;:{&quot;gradient&quot;:[{&quot;brightness&quot;:0,&quot;colorType&quot;:1,&quot;foreColorIndex&quot;:5,&quot;pos&quot;:0.4000000059604645,&quot;transparency&quot;:0.6499999761581421},{&quot;brightness&quot;:0.6000000238418579,&quot;colorType&quot;:1,&quot;foreColorIndex&quot;:5,&quot;pos&quot;:0.8799999952316284,&quot;transparency&quot;:0},{&quot;brightness&quot;:0,&quot;colorType&quot;:1,&quot;foreColorIndex&quot;:5,&quot;pos&quot;:1,&quot;transparency&quot;:0.6499999761581421},{&quot;brightness&quot;:0,&quot;colorType&quot;:1,&quot;foreColorIndex&quot;:5,&quot;pos&quot;:0.07000000029802322,&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64_2*n_h_i*1_1_5"/>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5"/>
  <p:tag name="KSO_WM_DIAGRAM_MAX_ITEMCNT" val="6"/>
  <p:tag name="KSO_WM_DIAGRAM_MIN_ITEMCNT" val="2"/>
  <p:tag name="KSO_WM_DIAGRAM_VIRTUALLY_FRAME" val="{&quot;height&quot;:419.5749969482422,&quot;left&quot;:97.54999389648438,&quot;top&quot;:105.75,&quot;width&quot;:817.5500061035157}"/>
  <p:tag name="KSO_WM_DIAGRAM_COLOR_MATCH_VALUE" val="{&quot;shape&quot;:{&quot;fill&quot;:{&quot;type&quot;:0},&quot;glow&quot;:{&quot;colorType&quot;:0},&quot;line&quot;:{&quot;gradient&quot;:[{&quot;brightness&quot;:0,&quot;colorType&quot;:1,&quot;foreColorIndex&quot;:5,&quot;pos&quot;:0.4000000059604645,&quot;transparency&quot;:0.6499999761581421},{&quot;brightness&quot;:0.6000000238418579,&quot;colorType&quot;:1,&quot;foreColorIndex&quot;:5,&quot;pos&quot;:0.8799999952316284,&quot;transparency&quot;:0},{&quot;brightness&quot;:0,&quot;colorType&quot;:1,&quot;foreColorIndex&quot;:5,&quot;pos&quot;:1,&quot;transparency&quot;:0.6499999761581421},{&quot;brightness&quot;:0,&quot;colorType&quot;:1,&quot;foreColorIndex&quot;:5,&quot;pos&quot;:0.07000000029802322,&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xml><?xml version="1.0" encoding="utf-8"?>
<p:tagLst xmlns:p="http://schemas.openxmlformats.org/presentationml/2006/main">
  <p:tag name="KSO_WM_BEAUTIFY_FLAG" val="#wm#"/>
  <p:tag name="KSO_WM_UNIT_FILL_FORE_SCHEMECOLOR_INDEX_1_BRIGHTNESS" val="0.6"/>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44"/>
  <p:tag name="KSO_WM_UNIT_FILL_FORE_SCHEMECOLOR_INDEX_2_TRANS" val="0"/>
  <p:tag name="KSO_WM_UNIT_FILL_GRADIENT_TYPE" val="2"/>
  <p:tag name="KSO_WM_UNIT_FILL_GRADIENT_ANGLE" val="0"/>
  <p:tag name="KSO_WM_UNIT_FILL_GRADIENT_DIRECTION" val="12"/>
  <p:tag name="KSO_WM_UNIT_LINE_FORE_SCHEMECOLOR_INDEX_1_BRIGHTNESS" val="0.55"/>
  <p:tag name="KSO_WM_UNIT_LINE_FORE_SCHEMECOLOR_INDEX_1" val="5"/>
  <p:tag name="KSO_WM_UNIT_LINE_FORE_SCHEMECOLOR_INDEX_1_POS" val="0"/>
  <p:tag name="KSO_WM_UNIT_LINE_FORE_SCHEMECOLOR_INDEX_1_TRANS" val="0"/>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7"/>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5"/>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2*n_h_a*1_1_1"/>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UNIT_ISCONTENTSTITLE" val="0"/>
  <p:tag name="KSO_WM_UNIT_ISNUMDGMTITLE" val="0"/>
  <p:tag name="KSO_WM_UNIT_NOCLEAR" val="0"/>
  <p:tag name="KSO_WM_UNIT_VALUE" val="30"/>
  <p:tag name="KSO_WM_DIAGRAM_GROUP_CODE" val="n1-1"/>
  <p:tag name="KSO_WM_UNIT_TYPE" val="n_h_a"/>
  <p:tag name="KSO_WM_UNIT_INDEX" val="1_1_1"/>
  <p:tag name="KSO_WM_DIAGRAM_MAX_ITEMCNT" val="6"/>
  <p:tag name="KSO_WM_DIAGRAM_MIN_ITEMCNT" val="2"/>
  <p:tag name="KSO_WM_DIAGRAM_VIRTUALLY_FRAME" val="{&quot;height&quot;:419.5749969482422,&quot;left&quot;:97.54999389648438,&quot;top&quot;:105.75,&quot;width&quot;:817.5500061035157}"/>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quot;colorType&quot;:2,&quot;pos&quot;:0.3700000047683716,&quot;rgb&quot;:&quot;#ffff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FILL_TYPE" val="3"/>
  <p:tag name="KSO_WM_UNIT_TEXT_TYPE" val="1"/>
</p:tagLst>
</file>

<file path=ppt/tags/tag2.xml><?xml version="1.0" encoding="utf-8"?>
<p:tagLst xmlns:p="http://schemas.openxmlformats.org/presentationml/2006/main">
  <p:tag name="KSO_WM_BEAUTIFY_FLAG" val="#wm#"/>
  <p:tag name="KSO_WM_UNIT_FILL_FORE_SCHEMECOLOR_INDEX_1_BRIGHTNESS" val="0"/>
  <p:tag name="KSO_WM_UNIT_FILL_FORE_SCHEMECOLOR_INDEX_1" val="14"/>
  <p:tag name="KSO_WM_UNIT_FILL_FORE_SCHEMECOLOR_INDEX_1_POS" val="0"/>
  <p:tag name="KSO_WM_UNIT_FILL_FORE_SCHEMECOLOR_INDEX_1_TRANS" val="1"/>
  <p:tag name="KSO_WM_UNIT_FILL_FORE_SCHEMECOLOR_INDEX_2_BRIGHTNESS" val="0.8"/>
  <p:tag name="KSO_WM_UNIT_FILL_FORE_SCHEMECOLOR_INDEX_2" val="5"/>
  <p:tag name="KSO_WM_UNIT_FILL_FORE_SCHEMECOLOR_INDEX_2_POS" val="0.81"/>
  <p:tag name="KSO_WM_UNIT_FILL_FORE_SCHEMECOLOR_INDEX_2_TRANS" val="0.75"/>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2*n_h_i*1_1_2"/>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2"/>
  <p:tag name="KSO_WM_DIAGRAM_MAX_ITEMCNT" val="6"/>
  <p:tag name="KSO_WM_DIAGRAM_MIN_ITEMCNT" val="2"/>
  <p:tag name="KSO_WM_DIAGRAM_VIRTUALLY_FRAME" val="{&quot;height&quot;:419.5749969482422,&quot;left&quot;:97.54999389648438,&quot;top&quot;:105.75,&quot;width&quot;:817.5500061035157}"/>
  <p:tag name="KSO_WM_DIAGRAM_COLOR_MATCH_VALUE" val="{&quot;shape&quot;:{&quot;fill&quot;:{&quot;gradient&quot;:[{&quot;brightness&quot;:0,&quot;colorType&quot;:2,&quot;pos&quot;:0,&quot;rgb&quot;:&quot;#ffffff&quot;,&quot;transparency&quot;:1},{&quot;brightness&quot;:0.800000011920929,&quot;colorType&quot;:1,&quot;foreColorIndex&quot;:5,&quot;pos&quot;:0.8100000023841858,&quot;transparency&quot;:0.75}],&quot;type&quot;:3},&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Lst>
</file>

<file path=ppt/tags/tag3.xml><?xml version="1.0" encoding="utf-8"?>
<p:tagLst xmlns:p="http://schemas.openxmlformats.org/presentationml/2006/main">
  <p:tag name="KSO_WM_BEAUTIFY_FLAG" val="#wm#"/>
  <p:tag name="KSO_WM_UNIT_FILL_FORE_SCHEMECOLOR_INDEX_1_BRIGHTNESS" val="0"/>
  <p:tag name="KSO_WM_UNIT_FILL_FORE_SCHEMECOLOR_INDEX_1" val="14"/>
  <p:tag name="KSO_WM_UNIT_FILL_FORE_SCHEMECOLOR_INDEX_1_POS" val="0"/>
  <p:tag name="KSO_WM_UNIT_FILL_FORE_SCHEMECOLOR_INDEX_1_TRANS" val="1"/>
  <p:tag name="KSO_WM_UNIT_FILL_FORE_SCHEMECOLOR_INDEX_2_BRIGHTNESS" val="0.8"/>
  <p:tag name="KSO_WM_UNIT_FILL_FORE_SCHEMECOLOR_INDEX_2" val="5"/>
  <p:tag name="KSO_WM_UNIT_FILL_FORE_SCHEMECOLOR_INDEX_2_POS" val="0.77"/>
  <p:tag name="KSO_WM_UNIT_FILL_FORE_SCHEMECOLOR_INDEX_2_TRANS" val="0.5"/>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2*n_h_i*1_1_3"/>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3"/>
  <p:tag name="KSO_WM_DIAGRAM_MAX_ITEMCNT" val="6"/>
  <p:tag name="KSO_WM_DIAGRAM_MIN_ITEMCNT" val="2"/>
  <p:tag name="KSO_WM_DIAGRAM_VIRTUALLY_FRAME" val="{&quot;height&quot;:419.5749969482422,&quot;left&quot;:97.54999389648438,&quot;top&quot;:105.75,&quot;width&quot;:817.5500061035157}"/>
  <p:tag name="KSO_WM_DIAGRAM_COLOR_MATCH_VALUE" val="{&quot;shape&quot;:{&quot;fill&quot;:{&quot;gradient&quot;:[{&quot;brightness&quot;:0,&quot;colorType&quot;:2,&quot;pos&quot;:0,&quot;rgb&quot;:&quot;#ffffff&quot;,&quot;transparency&quot;:1},{&quot;brightness&quot;:0.800000011920929,&quot;colorType&quot;:1,&quot;foreColorIndex&quot;:5,&quot;pos&quot;:0.7699999809265137,&quot;transparency&quot;:0.6000000238418579}],&quot;type&quot;:3},&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Lst>
</file>

<file path=ppt/tags/tag4.xml><?xml version="1.0" encoding="utf-8"?>
<p:tagLst xmlns:p="http://schemas.openxmlformats.org/presentationml/2006/main">
  <p:tag name="KSO_WM_BEAUTIFY_FLAG" val="#wm#"/>
  <p:tag name="KSO_WM_UNIT_FILL_FORE_SCHEMECOLOR_INDEX_1_BRIGHTNESS" val="0.4"/>
  <p:tag name="KSO_WM_UNIT_FILL_FORE_SCHEMECOLOR_INDEX_1" val="8"/>
  <p:tag name="KSO_WM_UNIT_FILL_FORE_SCHEMECOLOR_INDEX_1_POS" val="0"/>
  <p:tag name="KSO_WM_UNIT_FILL_FORE_SCHEMECOLOR_INDEX_1_TRANS" val="0"/>
  <p:tag name="KSO_WM_UNIT_FILL_FORE_SCHEMECOLOR_INDEX_2_BRIGHTNESS" val="0"/>
  <p:tag name="KSO_WM_UNIT_FILL_FORE_SCHEMECOLOR_INDEX_2" val="8"/>
  <p:tag name="KSO_WM_UNIT_FILL_FORE_SCHEMECOLOR_INDEX_2_POS" val="0.48"/>
  <p:tag name="KSO_WM_UNIT_FILL_FORE_SCHEMECOLOR_INDEX_2_TRANS" val="0"/>
  <p:tag name="KSO_WM_UNIT_FILL_FORE_SCHEMECOLOR_INDEX_3_BRIGHTNESS" val="0.4"/>
  <p:tag name="KSO_WM_UNIT_FILL_FORE_SCHEMECOLOR_INDEX_3" val="8"/>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HIGHLIGHT" val="0"/>
  <p:tag name="KSO_WM_UNIT_COMPATIBLE" val="0"/>
  <p:tag name="KSO_WM_UNIT_DIAGRAM_ISNUMVISUAL" val="0"/>
  <p:tag name="KSO_WM_UNIT_DIAGRAM_ISREFERUNIT" val="0"/>
  <p:tag name="KSO_WM_UNIT_ID" val="diagram20230964_2*n_h_h_a*1_2_1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1_1"/>
  <p:tag name="KSO_WM_DIAGRAM_VERSION" val="3"/>
  <p:tag name="KSO_WM_DIAGRAM_COLOR_TRICK" val="3"/>
  <p:tag name="KSO_WM_DIAGRAM_COLOR_TEXT_CAN_REMOVE" val="n"/>
  <p:tag name="KSO_WM_UNIT_VALUE" val="7"/>
  <p:tag name="KSO_WM_DIAGRAM_GROUP_CODE" val="n1-1"/>
  <p:tag name="KSO_WM_DIAGRAM_MAX_ITEMCNT" val="6"/>
  <p:tag name="KSO_WM_DIAGRAM_MIN_ITEMCNT" val="2"/>
  <p:tag name="KSO_WM_DIAGRAM_VIRTUALLY_FRAME" val="{&quot;height&quot;:419.5749969482422,&quot;left&quot;:97.54999389648438,&quot;top&quot;:105.75,&quot;width&quot;:817.5500061035157}"/>
  <p:tag name="KSO_WM_DIAGRAM_COLOR_MATCH_VALUE" val="{&quot;shape&quot;:{&quot;fill&quot;:{&quot;gradient&quot;:[{&quot;brightness&quot;:0.6000000238418579,&quot;colorType&quot;:1,&quot;foreColorIndex&quot;:5,&quot;pos&quot;:0,&quot;transparency&quot;:0},{&quot;brightness&quot;:0,&quot;colorType&quot;:1,&quot;foreColorIndex&quot;:5,&quot;pos&quot;:0.47999998927116394,&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3"/>
  <p:tag name="KSO_WM_UNIT_LINE_FORE_SCHEMECOLOR_INDEX" val="5"/>
  <p:tag name="KSO_WM_UNIT_TEXT_TYPE" val="1"/>
</p:tagLst>
</file>

<file path=ppt/tags/tag5.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8"/>
  <p:tag name="KSO_WM_UNIT_LINE_FORE_SCHEMECOLOR_INDEX_1" val="8"/>
  <p:tag name="KSO_WM_UNIT_LINE_FORE_SCHEMECOLOR_INDEX_1_POS" val="0"/>
  <p:tag name="KSO_WM_UNIT_LINE_FORE_SCHEMECOLOR_INDEX_1_TRANS" val="0"/>
  <p:tag name="KSO_WM_BEAUTIFY_FLAG" val="#wm#"/>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8"/>
  <p:tag name="KSO_WM_UNIT_LINE_FORE_SCHEMECOLOR_INDEX_3" val="8"/>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8"/>
  <p:tag name="KSO_WM_UNIT_HIGHLIGHT" val="0"/>
  <p:tag name="KSO_WM_UNIT_COMPATIBLE" val="0"/>
  <p:tag name="KSO_WM_UNIT_DIAGRAM_ISNUMVISUAL" val="0"/>
  <p:tag name="KSO_WM_UNIT_DIAGRAM_ISREFERUNIT" val="0"/>
  <p:tag name="KSO_WM_UNIT_ID" val="diagram20230964_2*n_h_h_i*1_2_1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419.5749969482422,&quot;left&quot;:97.54999389648438,&quot;top&quot;:105.75,&quot;width&quot;:817.5500061035157}"/>
  <p:tag name="KSO_WM_DIAGRAM_COLOR_MATCH_VALUE" val="{&quot;shape&quot;:{&quot;fill&quot;:{&quot;gradient&quot;:[{&quot;brightness&quot;:0.4000000059604645,&quot;colorType&quot;:1,&quot;foreColorIndex&quot;:5,&quot;pos&quot;:0.03999999910593033,&quot;transparency&quot;:0},{&quot;brightness&quot;:0,&quot;colorType&quot;:1,&quot;foreColorIndex&quot;:5,&quot;pos&quot;:0.5400000214576721,&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6.xml><?xml version="1.0" encoding="utf-8"?>
<p:tagLst xmlns:p="http://schemas.openxmlformats.org/presentationml/2006/main">
  <p:tag name="KSO_WM_BEAUTIFY_FLAG" val="#wm#"/>
  <p:tag name="KSO_WM_UNIT_FILL_FORE_SCHEMECOLOR_INDEX_1_BRIGHTNESS" val="0.4"/>
  <p:tag name="KSO_WM_UNIT_FILL_FORE_SCHEMECOLOR_INDEX_1" val="10"/>
  <p:tag name="KSO_WM_UNIT_FILL_FORE_SCHEMECOLOR_INDEX_1_POS" val="0"/>
  <p:tag name="KSO_WM_UNIT_FILL_FORE_SCHEMECOLOR_INDEX_1_TRANS" val="0"/>
  <p:tag name="KSO_WM_UNIT_FILL_FORE_SCHEMECOLOR_INDEX_2_BRIGHTNESS" val="0"/>
  <p:tag name="KSO_WM_UNIT_FILL_FORE_SCHEMECOLOR_INDEX_2" val="10"/>
  <p:tag name="KSO_WM_UNIT_FILL_FORE_SCHEMECOLOR_INDEX_2_POS" val="0.48"/>
  <p:tag name="KSO_WM_UNIT_FILL_FORE_SCHEMECOLOR_INDEX_2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2*n_h_h_a*1_2_3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3_1"/>
  <p:tag name="KSO_WM_DIAGRAM_VERSION" val="3"/>
  <p:tag name="KSO_WM_DIAGRAM_COLOR_TRICK" val="3"/>
  <p:tag name="KSO_WM_DIAGRAM_COLOR_TEXT_CAN_REMOVE" val="n"/>
  <p:tag name="KSO_WM_UNIT_VALUE" val="7"/>
  <p:tag name="KSO_WM_DIAGRAM_GROUP_CODE" val="n1-1"/>
  <p:tag name="KSO_WM_DIAGRAM_MAX_ITEMCNT" val="6"/>
  <p:tag name="KSO_WM_DIAGRAM_MIN_ITEMCNT" val="2"/>
  <p:tag name="KSO_WM_DIAGRAM_VIRTUALLY_FRAME" val="{&quot;height&quot;:419.5749969482422,&quot;left&quot;:97.54999389648438,&quot;top&quot;:105.75,&quot;width&quot;:817.5500061035157}"/>
  <p:tag name="KSO_WM_DIAGRAM_COLOR_MATCH_VALUE" val="{&quot;shape&quot;:{&quot;fill&quot;:{&quot;gradient&quot;:[{&quot;brightness&quot;:0.800000011920929,&quot;colorType&quot;:1,&quot;foreColorIndex&quot;:7,&quot;pos&quot;:0,&quot;transparency&quot;:0},{&quot;brightness&quot;:0,&quot;colorType&quot;:1,&quot;foreColorIndex&quot;:7,&quot;pos&quot;:0.47999998927116394,&quot;transparency&quot;:0}],&quot;type&quot;:3},&quot;glow&quot;:{&quot;colorType&quot;:0},&quot;line&quot;:{&quot;solidLine&quot;:{&quot;brightness&quot;:0,&quot;colorType&quot;:1,&quot;foreColorIndex&quot;:7,&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7"/>
  <p:tag name="KSO_WM_UNIT_TEXT_TYPE" val="1"/>
</p:tagLst>
</file>

<file path=ppt/tags/tag7.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55"/>
  <p:tag name="KSO_WM_UNIT_LINE_FORE_SCHEMECOLOR_INDEX_1" val="5"/>
  <p:tag name="KSO_WM_UNIT_LINE_FORE_SCHEMECOLOR_INDEX_1_POS" val="0"/>
  <p:tag name="KSO_WM_UNIT_LINE_FORE_SCHEMECOLOR_INDEX_1_TRANS" val="0"/>
  <p:tag name="KSO_WM_BEAUTIFY_FLAG" val="#wm#"/>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7"/>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5"/>
  <p:tag name="KSO_WM_UNIT_HIGHLIGHT" val="0"/>
  <p:tag name="KSO_WM_UNIT_COMPATIBLE" val="0"/>
  <p:tag name="KSO_WM_UNIT_DIAGRAM_ISNUMVISUAL" val="0"/>
  <p:tag name="KSO_WM_UNIT_DIAGRAM_ISREFERUNIT" val="0"/>
  <p:tag name="KSO_WM_UNIT_ID" val="diagram20230964_2*n_h_h_i*1_2_3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419.5749969482422,&quot;left&quot;:97.54999389648438,&quot;top&quot;:105.75,&quot;width&quot;:817.5500061035157}"/>
  <p:tag name="KSO_WM_DIAGRAM_COLOR_MATCH_VALUE" val="{&quot;shape&quot;:{&quot;fill&quot;:{&quot;gradient&quot;:[{&quot;brightness&quot;:0.4000000059604645,&quot;colorType&quot;:1,&quot;foreColorIndex&quot;:7,&quot;pos&quot;:0.03999999910593033,&quot;transparency&quot;:0},{&quot;brightness&quot;:0,&quot;colorType&quot;:1,&quot;foreColorIndex&quot;:7,&quot;pos&quot;:0.5400000214576721,&quot;transparency&quot;:0},{&quot;brightness&quot;:0,&quot;colorType&quot;:1,&quot;foreColorIndex&quot;:7,&quot;pos&quot;:1,&quot;transparency&quot;:0}],&quot;type&quot;:3},&quot;glow&quot;:{&quot;colorType&quot;:0},&quot;line&quot;:{&quot;gradient&quot;:[{&quot;brightness&quot;:0.800000011920929,&quot;colorType&quot;:1,&quot;foreColorIndex&quot;:10,&quot;pos&quot;:0,&quot;transparency&quot;:0},{&quot;brightness&quot;:0.949999988079071,&quot;colorType&quot;:2,&quot;pos&quot;:0.3700000047683716,&quot;rgb&quot;:&quot;#fdfeff&quot;,&quot;transparency&quot;:0},{&quot;brightness&quot;:0.800000011920929,&quot;colorType&quot;:1,&quot;foreColorIndex&quot;:10,&quot;pos&quot;:0.7099999785423279,&quot;transparency&quot;:0},{&quot;brightness&quot;:0,&quot;colorType&quot;:2,&quot;pos&quot;:1,&quot;rgb&quot;:&quot;#ffffff&quot;,&quot;transparency&quot;:0}],&quot;type&quot;:2},&quot;shadow&quot;:{&quot;brightness&quot;:0,&quot;colorType&quot;:1,&quot;foreColorIndex&quot;:10,&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0964_2*n_h_h_f*1_2_3_1"/>
  <p:tag name="KSO_WM_TEMPLATE_CATEGORY" val="diagram"/>
  <p:tag name="KSO_WM_TEMPLATE_INDEX" val="20230964"/>
  <p:tag name="KSO_WM_UNIT_LAYERLEVEL" val="1_1_1_1"/>
  <p:tag name="KSO_WM_TAG_VERSION" val="3.0"/>
  <p:tag name="KSO_WM_BEAUTIFY_FLAG" val="#wm#"/>
  <p:tag name="KSO_WM_DIAGRAM_VERSION" val="3"/>
  <p:tag name="KSO_WM_DIAGRAM_COLOR_TRICK" val="3"/>
  <p:tag name="KSO_WM_DIAGRAM_COLOR_TEXT_CAN_REMOVE" val="n"/>
  <p:tag name="KSO_WM_DIAGRAM_GROUP_CODE" val="n1-1"/>
  <p:tag name="KSO_WM_DIAGRAM_MAX_ITEMCNT" val="6"/>
  <p:tag name="KSO_WM_DIAGRAM_MIN_ITEMCNT" val="2"/>
  <p:tag name="KSO_WM_DIAGRAM_VIRTUALLY_FRAME" val="{&quot;height&quot;:419.5749969482422,&quot;left&quot;:97.54999389648438,&quot;top&quot;:105.75,&quot;width&quot;:817.55000610351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0"/>
  <p:tag name="KSO_WM_UNIT_PRESET_TEXT" val="单击此处输入你的&#10;智能图形项正文"/>
  <p:tag name="KSO_WM_UNIT_TEXT_FILL_FORE_SCHEMECOLOR_INDEX" val="1"/>
  <p:tag name="KSO_WM_UNIT_TEXT_FILL_TYPE" val="1"/>
  <p:tag name="KSO_WM_UNIT_TEXT_TYPE" val="1"/>
</p:tagLst>
</file>

<file path=ppt/tags/tag9.xml><?xml version="1.0" encoding="utf-8"?>
<p:tagLst xmlns:p="http://schemas.openxmlformats.org/presentationml/2006/main">
  <p:tag name="KSO_WM_BEAUTIFY_FLAG" val="#wm#"/>
  <p:tag name="KSO_WM_UNIT_FILL_FORE_SCHEMECOLOR_INDEX_1_BRIGHTNESS" val="0.4"/>
  <p:tag name="KSO_WM_UNIT_FILL_FORE_SCHEMECOLOR_INDEX_1" val="10"/>
  <p:tag name="KSO_WM_UNIT_FILL_FORE_SCHEMECOLOR_INDEX_1_POS" val="0"/>
  <p:tag name="KSO_WM_UNIT_FILL_FORE_SCHEMECOLOR_INDEX_1_TRANS" val="0"/>
  <p:tag name="KSO_WM_UNIT_FILL_FORE_SCHEMECOLOR_INDEX_2_BRIGHTNESS" val="0"/>
  <p:tag name="KSO_WM_UNIT_FILL_FORE_SCHEMECOLOR_INDEX_2" val="10"/>
  <p:tag name="KSO_WM_UNIT_FILL_FORE_SCHEMECOLOR_INDEX_2_POS" val="0.48"/>
  <p:tag name="KSO_WM_UNIT_FILL_FORE_SCHEMECOLOR_INDEX_2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HIGHLIGHT" val="0"/>
  <p:tag name="KSO_WM_UNIT_COMPATIBLE" val="0"/>
  <p:tag name="KSO_WM_UNIT_DIAGRAM_ISNUMVISUAL" val="0"/>
  <p:tag name="KSO_WM_UNIT_DIAGRAM_ISREFERUNIT" val="0"/>
  <p:tag name="KSO_WM_UNIT_ID" val="diagram20230964_2*n_h_h_a*1_2_2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2_1"/>
  <p:tag name="KSO_WM_DIAGRAM_VERSION" val="3"/>
  <p:tag name="KSO_WM_DIAGRAM_COLOR_TRICK" val="3"/>
  <p:tag name="KSO_WM_DIAGRAM_COLOR_TEXT_CAN_REMOVE" val="n"/>
  <p:tag name="KSO_WM_DIAGRAM_GROUP_CODE" val="n1-1"/>
  <p:tag name="KSO_WM_DIAGRAM_MAX_ITEMCNT" val="6"/>
  <p:tag name="KSO_WM_DIAGRAM_MIN_ITEMCNT" val="2"/>
  <p:tag name="KSO_WM_DIAGRAM_VIRTUALLY_FRAME" val="{&quot;height&quot;:419.5749969482422,&quot;left&quot;:97.54999389648438,&quot;top&quot;:105.75,&quot;width&quot;:817.5500061035157}"/>
  <p:tag name="KSO_WM_DIAGRAM_COLOR_MATCH_VALUE" val="{&quot;shape&quot;:{&quot;fill&quot;:{&quot;gradient&quot;:[{&quot;brightness&quot;:0.6000000238418579,&quot;colorType&quot;:1,&quot;foreColorIndex&quot;:6,&quot;pos&quot;:0,&quot;transparency&quot;:0},{&quot;brightness&quot;:0,&quot;colorType&quot;:1,&quot;foreColorIndex&quot;:6,&quot;pos&quot;:0.47999998927116394,&quot;transparency&quot;:0}],&quot;type&quot;:3},&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3"/>
  <p:tag name="KSO_WM_UNIT_LINE_FORE_SCHEMECOLOR_INDEX" val="6"/>
  <p:tag name="KSO_WM_UNIT_TEXT_TYPE" val="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4289</Words>
  <Application>WPS 演示</Application>
  <PresentationFormat>宽屏</PresentationFormat>
  <Paragraphs>737</Paragraphs>
  <Slides>46</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46</vt:i4>
      </vt:variant>
    </vt:vector>
  </HeadingPairs>
  <TitlesOfParts>
    <vt:vector size="61" baseType="lpstr">
      <vt:lpstr>Arial</vt:lpstr>
      <vt:lpstr>宋体</vt:lpstr>
      <vt:lpstr>Wingdings</vt:lpstr>
      <vt:lpstr>微软雅黑</vt:lpstr>
      <vt:lpstr>仿宋_GB2312</vt:lpstr>
      <vt:lpstr>仿宋</vt:lpstr>
      <vt:lpstr>等线</vt:lpstr>
      <vt:lpstr>Times New Roman</vt:lpstr>
      <vt:lpstr>思源黑体 CN Regular</vt:lpstr>
      <vt:lpstr>华文楷体</vt:lpstr>
      <vt:lpstr>Arial Unicode MS</vt:lpstr>
      <vt:lpstr>Calibri</vt:lpstr>
      <vt:lpstr>Calibri</vt:lpstr>
      <vt:lpstr>黑体</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她山之石</cp:lastModifiedBy>
  <cp:revision>82</cp:revision>
  <dcterms:created xsi:type="dcterms:W3CDTF">2023-08-09T12:44:00Z</dcterms:created>
  <dcterms:modified xsi:type="dcterms:W3CDTF">2025-01-04T08:38:23Z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2052-12.1.0.19770</vt:lpwstr>
  </property>
</Properties>
</file>